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89"/>
  </p:notesMasterIdLst>
  <p:handoutMasterIdLst>
    <p:handoutMasterId r:id="rId90"/>
  </p:handoutMasterIdLst>
  <p:sldIdLst>
    <p:sldId id="256" r:id="rId5"/>
    <p:sldId id="257" r:id="rId6"/>
    <p:sldId id="25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6" r:id="rId43"/>
    <p:sldId id="295"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6" r:id="rId83"/>
    <p:sldId id="335" r:id="rId84"/>
    <p:sldId id="337" r:id="rId85"/>
    <p:sldId id="338" r:id="rId86"/>
    <p:sldId id="339" r:id="rId87"/>
    <p:sldId id="340"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69538-BFC5-48BB-BEA1-D7AF1F385FD5}" type="doc">
      <dgm:prSet loTypeId="urn:microsoft.com/office/officeart/2005/8/layout/vList5" loCatId="list" qsTypeId="urn:microsoft.com/office/officeart/2005/8/quickstyle/simple1" qsCatId="simple" csTypeId="urn:microsoft.com/office/officeart/2005/8/colors/accent3_1" csCatId="accent3" phldr="1"/>
      <dgm:spPr/>
      <dgm:t>
        <a:bodyPr/>
        <a:lstStyle/>
        <a:p>
          <a:endParaRPr lang="en-US"/>
        </a:p>
      </dgm:t>
    </dgm:pt>
    <dgm:pt modelId="{0D51337A-31FA-4717-B2BF-9243F96D2B9B}">
      <dgm:prSet phldrT="[Text]" custT="1"/>
      <dgm:spPr>
        <a:solidFill>
          <a:srgbClr val="00B050"/>
        </a:solidFill>
      </dgm:spPr>
      <dgm:t>
        <a:bodyPr/>
        <a:lstStyle/>
        <a:p>
          <a:r>
            <a:rPr lang="vi-VN" sz="2400" smtClean="0">
              <a:latin typeface="Tahoma" panose="020B0604030504040204" pitchFamily="34" charset="0"/>
              <a:ea typeface="Tahoma" panose="020B0604030504040204" pitchFamily="34" charset="0"/>
              <a:cs typeface="Tahoma" panose="020B0604030504040204" pitchFamily="34" charset="0"/>
            </a:rPr>
            <a:t>Sơ</a:t>
          </a:r>
          <a:r>
            <a:rPr lang="en-US" sz="2400" smtClean="0">
              <a:latin typeface="Tahoma" panose="020B0604030504040204" pitchFamily="34" charset="0"/>
              <a:ea typeface="Tahoma" panose="020B0604030504040204" pitchFamily="34" charset="0"/>
              <a:cs typeface="Tahoma" panose="020B0604030504040204" pitchFamily="34" charset="0"/>
            </a:rPr>
            <a:t> lược linh kiện điện tử</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A9294D65-F371-46C8-A624-E557E9DF1A30}" type="parTrans" cxnId="{9E6BB655-7FE4-4F8D-B1D2-F885E60B8754}">
      <dgm:prSet/>
      <dgm:spPr/>
      <dgm:t>
        <a:bodyPr/>
        <a:lstStyle/>
        <a:p>
          <a:endParaRPr lang="en-US"/>
        </a:p>
      </dgm:t>
    </dgm:pt>
    <dgm:pt modelId="{6799645E-F42F-43D8-B2EA-A1377D84D0B3}" type="sibTrans" cxnId="{9E6BB655-7FE4-4F8D-B1D2-F885E60B8754}">
      <dgm:prSet/>
      <dgm:spPr/>
      <dgm:t>
        <a:bodyPr/>
        <a:lstStyle/>
        <a:p>
          <a:endParaRPr lang="en-US"/>
        </a:p>
      </dgm:t>
    </dgm:pt>
    <dgm:pt modelId="{E40970FA-9468-4353-8343-FE5E2BEBB8B0}">
      <dgm:prSet phldrT="[Text]" custT="1"/>
      <dgm:spPr>
        <a:solidFill>
          <a:srgbClr val="00B050">
            <a:alpha val="90000"/>
          </a:srgbClr>
        </a:solidFill>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Chức năng, nhiệm vụ</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85FA6A33-9FA9-4134-A6A3-A5D4748A1779}" type="parTrans" cxnId="{A316347C-9D1A-43C6-BE2B-DC184440E1C9}">
      <dgm:prSet/>
      <dgm:spPr/>
      <dgm:t>
        <a:bodyPr/>
        <a:lstStyle/>
        <a:p>
          <a:endParaRPr lang="en-US"/>
        </a:p>
      </dgm:t>
    </dgm:pt>
    <dgm:pt modelId="{04FF68DF-CF36-4D12-9ECE-A3519B0AC88A}" type="sibTrans" cxnId="{A316347C-9D1A-43C6-BE2B-DC184440E1C9}">
      <dgm:prSet/>
      <dgm:spPr/>
      <dgm:t>
        <a:bodyPr/>
        <a:lstStyle/>
        <a:p>
          <a:endParaRPr lang="en-US"/>
        </a:p>
      </dgm:t>
    </dgm:pt>
    <dgm:pt modelId="{A7F7584C-6CC5-40A2-9566-2842A5DEA97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Tổng quan Arduino Uno R3</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581272CD-5908-4C17-8E9B-8BF6DCE43C3E}" type="parTrans" cxnId="{F68422C1-CD34-4DED-AA4B-85EFFF4FE933}">
      <dgm:prSet/>
      <dgm:spPr/>
      <dgm:t>
        <a:bodyPr/>
        <a:lstStyle/>
        <a:p>
          <a:endParaRPr lang="en-US"/>
        </a:p>
      </dgm:t>
    </dgm:pt>
    <dgm:pt modelId="{C41ED6A4-512C-48AB-901D-671B73446005}" type="sibTrans" cxnId="{F68422C1-CD34-4DED-AA4B-85EFFF4FE933}">
      <dgm:prSet/>
      <dgm:spPr/>
      <dgm:t>
        <a:bodyPr/>
        <a:lstStyle/>
        <a:p>
          <a:endParaRPr lang="en-US"/>
        </a:p>
      </dgm:t>
    </dgm:pt>
    <dgm:pt modelId="{9D8DAFB6-C744-4BD6-B757-393BF647EBB6}">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Sơ đồ chân, nhiệm vụ</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17C1C47E-8D1A-404A-B227-B017391CB5F6}" type="parTrans" cxnId="{56052809-46E4-4445-B520-94004C28BB9D}">
      <dgm:prSet/>
      <dgm:spPr/>
      <dgm:t>
        <a:bodyPr/>
        <a:lstStyle/>
        <a:p>
          <a:endParaRPr lang="en-US"/>
        </a:p>
      </dgm:t>
    </dgm:pt>
    <dgm:pt modelId="{C9B44773-68B1-427B-B9CA-0AEA186B621E}" type="sibTrans" cxnId="{56052809-46E4-4445-B520-94004C28BB9D}">
      <dgm:prSet/>
      <dgm:spPr/>
      <dgm:t>
        <a:bodyPr/>
        <a:lstStyle/>
        <a:p>
          <a:endParaRPr lang="en-US"/>
        </a:p>
      </dgm:t>
    </dgm:pt>
    <dgm:pt modelId="{51A6936C-668E-4912-B1B4-BA2D45D3F624}">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C cho Arduino</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8F7D40F1-9723-47F5-BFD2-340696378D49}" type="parTrans" cxnId="{000FE2BB-9FE6-4965-ADF5-E3E85B644286}">
      <dgm:prSet/>
      <dgm:spPr/>
      <dgm:t>
        <a:bodyPr/>
        <a:lstStyle/>
        <a:p>
          <a:endParaRPr lang="en-US"/>
        </a:p>
      </dgm:t>
    </dgm:pt>
    <dgm:pt modelId="{E68031D9-E3F9-439E-86FC-2A0A3A3988D0}" type="sibTrans" cxnId="{000FE2BB-9FE6-4965-ADF5-E3E85B644286}">
      <dgm:prSet/>
      <dgm:spPr/>
      <dgm:t>
        <a:bodyPr/>
        <a:lstStyle/>
        <a:p>
          <a:endParaRPr lang="en-US"/>
        </a:p>
      </dgm:t>
    </dgm:pt>
    <dgm:pt modelId="{2A9B6C90-9B70-4ED8-9084-8651413BB905}">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căn bản</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47C005B7-F5AA-4111-A87D-782B117A0259}" type="parTrans" cxnId="{1D59D94A-4BF7-417E-B49B-225C005839A9}">
      <dgm:prSet/>
      <dgm:spPr/>
      <dgm:t>
        <a:bodyPr/>
        <a:lstStyle/>
        <a:p>
          <a:endParaRPr lang="en-US"/>
        </a:p>
      </dgm:t>
    </dgm:pt>
    <dgm:pt modelId="{54109FB3-0563-4B2C-BFF0-181E047427F8}" type="sibTrans" cxnId="{1D59D94A-4BF7-417E-B49B-225C005839A9}">
      <dgm:prSet/>
      <dgm:spPr/>
      <dgm:t>
        <a:bodyPr/>
        <a:lstStyle/>
        <a:p>
          <a:endParaRPr lang="en-US"/>
        </a:p>
      </dgm:t>
    </dgm:pt>
    <dgm:pt modelId="{928B5CB8-3545-4EE5-8BED-981D3C6157A5}">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Android với Arduino</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8452F8D0-82FD-4609-B6BD-446E31563D8A}" type="parTrans" cxnId="{085D3777-7996-4375-B5FB-BFD96D1BF9E4}">
      <dgm:prSet/>
      <dgm:spPr/>
      <dgm:t>
        <a:bodyPr/>
        <a:lstStyle/>
        <a:p>
          <a:endParaRPr lang="en-US"/>
        </a:p>
      </dgm:t>
    </dgm:pt>
    <dgm:pt modelId="{8EF545BA-8D8A-4813-A428-2F18D76E61FA}" type="sibTrans" cxnId="{085D3777-7996-4375-B5FB-BFD96D1BF9E4}">
      <dgm:prSet/>
      <dgm:spPr/>
      <dgm:t>
        <a:bodyPr/>
        <a:lstStyle/>
        <a:p>
          <a:endParaRPr lang="en-US"/>
        </a:p>
      </dgm:t>
    </dgm:pt>
    <dgm:pt modelId="{95A524E6-8A71-49A1-AF74-29696A02028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Apps Invention</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52C86CAF-440B-4BB7-BD46-805908EC2D17}" type="parTrans" cxnId="{764A7F40-FC93-4B5E-82E4-B29F920B2D30}">
      <dgm:prSet/>
      <dgm:spPr/>
      <dgm:t>
        <a:bodyPr/>
        <a:lstStyle/>
        <a:p>
          <a:endParaRPr lang="en-US"/>
        </a:p>
      </dgm:t>
    </dgm:pt>
    <dgm:pt modelId="{EE0C23C2-8A0C-497A-A914-ED60FDCA930F}" type="sibTrans" cxnId="{764A7F40-FC93-4B5E-82E4-B29F920B2D30}">
      <dgm:prSet/>
      <dgm:spPr/>
      <dgm:t>
        <a:bodyPr/>
        <a:lstStyle/>
        <a:p>
          <a:endParaRPr lang="en-US"/>
        </a:p>
      </dgm:t>
    </dgm:pt>
    <dgm:pt modelId="{0D1E1C82-CFC2-4DAF-82B9-23949B58D5E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Lập trình giao diện</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11FDF4A8-5DC5-4A0A-BEE5-864B3F5E8ADE}" type="parTrans" cxnId="{EFB284C3-968A-44F2-B382-E3317B1C3CCB}">
      <dgm:prSet/>
      <dgm:spPr/>
      <dgm:t>
        <a:bodyPr/>
        <a:lstStyle/>
        <a:p>
          <a:endParaRPr lang="en-US"/>
        </a:p>
      </dgm:t>
    </dgm:pt>
    <dgm:pt modelId="{EC453B5D-013B-4703-8BBC-C0B6EEB59A37}" type="sibTrans" cxnId="{EFB284C3-968A-44F2-B382-E3317B1C3CCB}">
      <dgm:prSet/>
      <dgm:spPr/>
      <dgm:t>
        <a:bodyPr/>
        <a:lstStyle/>
        <a:p>
          <a:endParaRPr lang="en-US"/>
        </a:p>
      </dgm:t>
    </dgm:pt>
    <dgm:pt modelId="{66DE41FF-6487-4846-B26B-F2DC2536A87F}">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Comport vs Microsoft Visual Studio</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5BE29735-6251-4E8E-87B5-6436384BF1F5}" type="parTrans" cxnId="{DBDEA6B1-6400-4E87-9AFC-C2C483552CE6}">
      <dgm:prSet/>
      <dgm:spPr/>
      <dgm:t>
        <a:bodyPr/>
        <a:lstStyle/>
        <a:p>
          <a:endParaRPr lang="en-US"/>
        </a:p>
      </dgm:t>
    </dgm:pt>
    <dgm:pt modelId="{63100121-0367-4F8F-AB94-4CCBE37ABBBD}" type="sibTrans" cxnId="{DBDEA6B1-6400-4E87-9AFC-C2C483552CE6}">
      <dgm:prSet/>
      <dgm:spPr/>
      <dgm:t>
        <a:bodyPr/>
        <a:lstStyle/>
        <a:p>
          <a:endParaRPr lang="en-US"/>
        </a:p>
      </dgm:t>
    </dgm:pt>
    <dgm:pt modelId="{54E77104-01C4-44DA-9DEE-83CC6C0AD044}">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Thiết kế sơ đồ mạch</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D61EA40E-DAB4-4C45-B87E-887DEB6ED4A9}" type="sibTrans" cxnId="{75CC9114-4751-41DF-8507-328975E07590}">
      <dgm:prSet/>
      <dgm:spPr/>
      <dgm:t>
        <a:bodyPr/>
        <a:lstStyle/>
        <a:p>
          <a:endParaRPr lang="en-US"/>
        </a:p>
      </dgm:t>
    </dgm:pt>
    <dgm:pt modelId="{4ADA6AA5-9D71-4205-B0A9-95D59920F0E3}" type="parTrans" cxnId="{75CC9114-4751-41DF-8507-328975E07590}">
      <dgm:prSet/>
      <dgm:spPr/>
      <dgm:t>
        <a:bodyPr/>
        <a:lstStyle/>
        <a:p>
          <a:endParaRPr lang="en-US"/>
        </a:p>
      </dgm:t>
    </dgm:pt>
    <dgm:pt modelId="{09EEA29F-CDC4-4AD3-8AFF-98FAD13C88F2}">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Orcad</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4A553167-7AE2-447F-84CE-FC8B1F5478E6}" type="sibTrans" cxnId="{E045AEBB-2885-4215-835A-285CDF61F8E6}">
      <dgm:prSet/>
      <dgm:spPr/>
      <dgm:t>
        <a:bodyPr/>
        <a:lstStyle/>
        <a:p>
          <a:endParaRPr lang="en-US"/>
        </a:p>
      </dgm:t>
    </dgm:pt>
    <dgm:pt modelId="{25393874-0832-414B-BF29-6C45784A648F}" type="parTrans" cxnId="{E045AEBB-2885-4215-835A-285CDF61F8E6}">
      <dgm:prSet/>
      <dgm:spPr/>
      <dgm:t>
        <a:bodyPr/>
        <a:lstStyle/>
        <a:p>
          <a:endParaRPr lang="en-US"/>
        </a:p>
      </dgm:t>
    </dgm:pt>
    <dgm:pt modelId="{A74D9EEA-FC2A-4A63-B648-DE643263256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Mô phỏng nguyên lý</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CDD7DB4A-A80B-4C19-A5F3-4F3EA5113A71}" type="sibTrans" cxnId="{DC0E8235-0DB8-4321-9208-185B18F03341}">
      <dgm:prSet/>
      <dgm:spPr/>
      <dgm:t>
        <a:bodyPr/>
        <a:lstStyle/>
        <a:p>
          <a:endParaRPr lang="en-US"/>
        </a:p>
      </dgm:t>
    </dgm:pt>
    <dgm:pt modelId="{C5C8EC3C-8C98-41B0-AE26-E7B58D8A6C4A}" type="parTrans" cxnId="{DC0E8235-0DB8-4321-9208-185B18F03341}">
      <dgm:prSet/>
      <dgm:spPr/>
      <dgm:t>
        <a:bodyPr/>
        <a:lstStyle/>
        <a:p>
          <a:endParaRPr lang="en-US"/>
        </a:p>
      </dgm:t>
    </dgm:pt>
    <dgm:pt modelId="{FCA0B838-CA29-4291-9BD7-E71AB84005FA}">
      <dgm:prSet phldrT="[Text]" custT="1"/>
      <dgm:spPr/>
      <dgm:t>
        <a:bodyPr/>
        <a:lstStyle/>
        <a:p>
          <a:r>
            <a:rPr lang="en-US" sz="2400" smtClean="0">
              <a:latin typeface="Tahoma" panose="020B0604030504040204" pitchFamily="34" charset="0"/>
              <a:ea typeface="Tahoma" panose="020B0604030504040204" pitchFamily="34" charset="0"/>
              <a:cs typeface="Tahoma" panose="020B0604030504040204" pitchFamily="34" charset="0"/>
            </a:rPr>
            <a:t>Proteus</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B3856E1A-63C1-450C-805A-559C86B30F54}" type="sibTrans" cxnId="{B2D4793F-192B-47D4-96E9-C6CBD993D45A}">
      <dgm:prSet/>
      <dgm:spPr/>
      <dgm:t>
        <a:bodyPr/>
        <a:lstStyle/>
        <a:p>
          <a:endParaRPr lang="en-US"/>
        </a:p>
      </dgm:t>
    </dgm:pt>
    <dgm:pt modelId="{AE5791A2-769E-4F99-ADBE-9B56465FF0DC}" type="parTrans" cxnId="{B2D4793F-192B-47D4-96E9-C6CBD993D45A}">
      <dgm:prSet/>
      <dgm:spPr/>
      <dgm:t>
        <a:bodyPr/>
        <a:lstStyle/>
        <a:p>
          <a:endParaRPr lang="en-US"/>
        </a:p>
      </dgm:t>
    </dgm:pt>
    <dgm:pt modelId="{99FD7F24-5BB9-46E8-BB7C-4B477B73B815}" type="pres">
      <dgm:prSet presAssocID="{81269538-BFC5-48BB-BEA1-D7AF1F385FD5}" presName="Name0" presStyleCnt="0">
        <dgm:presLayoutVars>
          <dgm:dir/>
          <dgm:animLvl val="lvl"/>
          <dgm:resizeHandles val="exact"/>
        </dgm:presLayoutVars>
      </dgm:prSet>
      <dgm:spPr/>
      <dgm:t>
        <a:bodyPr/>
        <a:lstStyle/>
        <a:p>
          <a:endParaRPr lang="en-US"/>
        </a:p>
      </dgm:t>
    </dgm:pt>
    <dgm:pt modelId="{BBAB8945-0B00-4547-92CF-AE59FDD0EF39}" type="pres">
      <dgm:prSet presAssocID="{0D51337A-31FA-4717-B2BF-9243F96D2B9B}" presName="linNode" presStyleCnt="0"/>
      <dgm:spPr/>
      <dgm:t>
        <a:bodyPr/>
        <a:lstStyle/>
        <a:p>
          <a:endParaRPr lang="en-US"/>
        </a:p>
      </dgm:t>
    </dgm:pt>
    <dgm:pt modelId="{3230722F-B757-4673-BD2F-9D4BAB5CEE8D}" type="pres">
      <dgm:prSet presAssocID="{0D51337A-31FA-4717-B2BF-9243F96D2B9B}" presName="parentText" presStyleLbl="node1" presStyleIdx="0" presStyleCnt="7" custScaleX="139187">
        <dgm:presLayoutVars>
          <dgm:chMax val="1"/>
          <dgm:bulletEnabled val="1"/>
        </dgm:presLayoutVars>
      </dgm:prSet>
      <dgm:spPr/>
      <dgm:t>
        <a:bodyPr/>
        <a:lstStyle/>
        <a:p>
          <a:endParaRPr lang="en-US"/>
        </a:p>
      </dgm:t>
    </dgm:pt>
    <dgm:pt modelId="{6FB9694A-6C63-4B23-90F6-4F208C00D399}" type="pres">
      <dgm:prSet presAssocID="{0D51337A-31FA-4717-B2BF-9243F96D2B9B}" presName="descendantText" presStyleLbl="alignAccFollowNode1" presStyleIdx="0" presStyleCnt="7">
        <dgm:presLayoutVars>
          <dgm:bulletEnabled val="1"/>
        </dgm:presLayoutVars>
      </dgm:prSet>
      <dgm:spPr/>
      <dgm:t>
        <a:bodyPr/>
        <a:lstStyle/>
        <a:p>
          <a:endParaRPr lang="en-US"/>
        </a:p>
      </dgm:t>
    </dgm:pt>
    <dgm:pt modelId="{3E4AEBB9-D07D-412D-A9F3-5F50CE85FF20}" type="pres">
      <dgm:prSet presAssocID="{6799645E-F42F-43D8-B2EA-A1377D84D0B3}" presName="sp" presStyleCnt="0"/>
      <dgm:spPr/>
      <dgm:t>
        <a:bodyPr/>
        <a:lstStyle/>
        <a:p>
          <a:endParaRPr lang="en-US"/>
        </a:p>
      </dgm:t>
    </dgm:pt>
    <dgm:pt modelId="{86AC02D8-4EEB-4C59-A47E-38A07424E81A}" type="pres">
      <dgm:prSet presAssocID="{54E77104-01C4-44DA-9DEE-83CC6C0AD044}" presName="linNode" presStyleCnt="0"/>
      <dgm:spPr/>
      <dgm:t>
        <a:bodyPr/>
        <a:lstStyle/>
        <a:p>
          <a:endParaRPr lang="en-US"/>
        </a:p>
      </dgm:t>
    </dgm:pt>
    <dgm:pt modelId="{0E1F3EF9-B36C-44D2-82BA-B060A96D1007}" type="pres">
      <dgm:prSet presAssocID="{54E77104-01C4-44DA-9DEE-83CC6C0AD044}" presName="parentText" presStyleLbl="node1" presStyleIdx="1" presStyleCnt="7" custScaleX="139148">
        <dgm:presLayoutVars>
          <dgm:chMax val="1"/>
          <dgm:bulletEnabled val="1"/>
        </dgm:presLayoutVars>
      </dgm:prSet>
      <dgm:spPr/>
      <dgm:t>
        <a:bodyPr/>
        <a:lstStyle/>
        <a:p>
          <a:endParaRPr lang="en-US"/>
        </a:p>
      </dgm:t>
    </dgm:pt>
    <dgm:pt modelId="{50337C7F-B7AE-4864-AD55-3C44E38AD033}" type="pres">
      <dgm:prSet presAssocID="{54E77104-01C4-44DA-9DEE-83CC6C0AD044}" presName="descendantText" presStyleLbl="alignAccFollowNode1" presStyleIdx="1" presStyleCnt="7">
        <dgm:presLayoutVars>
          <dgm:bulletEnabled val="1"/>
        </dgm:presLayoutVars>
      </dgm:prSet>
      <dgm:spPr/>
      <dgm:t>
        <a:bodyPr/>
        <a:lstStyle/>
        <a:p>
          <a:endParaRPr lang="en-US"/>
        </a:p>
      </dgm:t>
    </dgm:pt>
    <dgm:pt modelId="{7C2F9AA1-C3D7-4FAB-9FA0-7427AFC36CB9}" type="pres">
      <dgm:prSet presAssocID="{D61EA40E-DAB4-4C45-B87E-887DEB6ED4A9}" presName="sp" presStyleCnt="0"/>
      <dgm:spPr/>
      <dgm:t>
        <a:bodyPr/>
        <a:lstStyle/>
        <a:p>
          <a:endParaRPr lang="en-US"/>
        </a:p>
      </dgm:t>
    </dgm:pt>
    <dgm:pt modelId="{D3A48B26-86EC-46A5-B2C3-0440C7B3CA63}" type="pres">
      <dgm:prSet presAssocID="{A74D9EEA-FC2A-4A63-B648-DE643263256A}" presName="linNode" presStyleCnt="0"/>
      <dgm:spPr/>
      <dgm:t>
        <a:bodyPr/>
        <a:lstStyle/>
        <a:p>
          <a:endParaRPr lang="en-US"/>
        </a:p>
      </dgm:t>
    </dgm:pt>
    <dgm:pt modelId="{DDAC1B1A-750F-4438-9CA1-7370AB51FDC5}" type="pres">
      <dgm:prSet presAssocID="{A74D9EEA-FC2A-4A63-B648-DE643263256A}" presName="parentText" presStyleLbl="node1" presStyleIdx="2" presStyleCnt="7" custScaleX="139148">
        <dgm:presLayoutVars>
          <dgm:chMax val="1"/>
          <dgm:bulletEnabled val="1"/>
        </dgm:presLayoutVars>
      </dgm:prSet>
      <dgm:spPr/>
      <dgm:t>
        <a:bodyPr/>
        <a:lstStyle/>
        <a:p>
          <a:endParaRPr lang="en-US"/>
        </a:p>
      </dgm:t>
    </dgm:pt>
    <dgm:pt modelId="{DB89E42B-B6F5-4B6C-A74D-013CA8A02D71}" type="pres">
      <dgm:prSet presAssocID="{A74D9EEA-FC2A-4A63-B648-DE643263256A}" presName="descendantText" presStyleLbl="alignAccFollowNode1" presStyleIdx="2" presStyleCnt="7">
        <dgm:presLayoutVars>
          <dgm:bulletEnabled val="1"/>
        </dgm:presLayoutVars>
      </dgm:prSet>
      <dgm:spPr/>
      <dgm:t>
        <a:bodyPr/>
        <a:lstStyle/>
        <a:p>
          <a:endParaRPr lang="en-US"/>
        </a:p>
      </dgm:t>
    </dgm:pt>
    <dgm:pt modelId="{A6DA0075-8386-4121-A772-BC6B309AA84B}" type="pres">
      <dgm:prSet presAssocID="{CDD7DB4A-A80B-4C19-A5F3-4F3EA5113A71}" presName="sp" presStyleCnt="0"/>
      <dgm:spPr/>
      <dgm:t>
        <a:bodyPr/>
        <a:lstStyle/>
        <a:p>
          <a:endParaRPr lang="en-US"/>
        </a:p>
      </dgm:t>
    </dgm:pt>
    <dgm:pt modelId="{C60E4332-AB2E-4201-AF29-E3D9D2CE99DD}" type="pres">
      <dgm:prSet presAssocID="{A7F7584C-6CC5-40A2-9566-2842A5DEA97A}" presName="linNode" presStyleCnt="0"/>
      <dgm:spPr/>
      <dgm:t>
        <a:bodyPr/>
        <a:lstStyle/>
        <a:p>
          <a:endParaRPr lang="en-US"/>
        </a:p>
      </dgm:t>
    </dgm:pt>
    <dgm:pt modelId="{8A3FE5E4-2689-4041-B2C5-C63BC276A3EF}" type="pres">
      <dgm:prSet presAssocID="{A7F7584C-6CC5-40A2-9566-2842A5DEA97A}" presName="parentText" presStyleLbl="node1" presStyleIdx="3" presStyleCnt="7" custScaleX="139148">
        <dgm:presLayoutVars>
          <dgm:chMax val="1"/>
          <dgm:bulletEnabled val="1"/>
        </dgm:presLayoutVars>
      </dgm:prSet>
      <dgm:spPr/>
      <dgm:t>
        <a:bodyPr/>
        <a:lstStyle/>
        <a:p>
          <a:endParaRPr lang="en-US"/>
        </a:p>
      </dgm:t>
    </dgm:pt>
    <dgm:pt modelId="{329ECF1A-78BE-41CB-B252-8011825B67CD}" type="pres">
      <dgm:prSet presAssocID="{A7F7584C-6CC5-40A2-9566-2842A5DEA97A}" presName="descendantText" presStyleLbl="alignAccFollowNode1" presStyleIdx="3" presStyleCnt="7">
        <dgm:presLayoutVars>
          <dgm:bulletEnabled val="1"/>
        </dgm:presLayoutVars>
      </dgm:prSet>
      <dgm:spPr/>
      <dgm:t>
        <a:bodyPr/>
        <a:lstStyle/>
        <a:p>
          <a:endParaRPr lang="en-US"/>
        </a:p>
      </dgm:t>
    </dgm:pt>
    <dgm:pt modelId="{CF97419B-1653-4404-8A25-A4EB2811914A}" type="pres">
      <dgm:prSet presAssocID="{C41ED6A4-512C-48AB-901D-671B73446005}" presName="sp" presStyleCnt="0"/>
      <dgm:spPr/>
      <dgm:t>
        <a:bodyPr/>
        <a:lstStyle/>
        <a:p>
          <a:endParaRPr lang="en-US"/>
        </a:p>
      </dgm:t>
    </dgm:pt>
    <dgm:pt modelId="{74B4E996-D144-43FA-9C7B-5183D295C315}" type="pres">
      <dgm:prSet presAssocID="{51A6936C-668E-4912-B1B4-BA2D45D3F624}" presName="linNode" presStyleCnt="0"/>
      <dgm:spPr/>
      <dgm:t>
        <a:bodyPr/>
        <a:lstStyle/>
        <a:p>
          <a:endParaRPr lang="en-US"/>
        </a:p>
      </dgm:t>
    </dgm:pt>
    <dgm:pt modelId="{1C763A21-352A-41D1-A2E2-E305DABA275D}" type="pres">
      <dgm:prSet presAssocID="{51A6936C-668E-4912-B1B4-BA2D45D3F624}" presName="parentText" presStyleLbl="node1" presStyleIdx="4" presStyleCnt="7" custScaleX="139148">
        <dgm:presLayoutVars>
          <dgm:chMax val="1"/>
          <dgm:bulletEnabled val="1"/>
        </dgm:presLayoutVars>
      </dgm:prSet>
      <dgm:spPr/>
      <dgm:t>
        <a:bodyPr/>
        <a:lstStyle/>
        <a:p>
          <a:endParaRPr lang="en-US"/>
        </a:p>
      </dgm:t>
    </dgm:pt>
    <dgm:pt modelId="{A66EBD3D-E7C5-421C-B8B5-728648057DDC}" type="pres">
      <dgm:prSet presAssocID="{51A6936C-668E-4912-B1B4-BA2D45D3F624}" presName="descendantText" presStyleLbl="alignAccFollowNode1" presStyleIdx="4" presStyleCnt="7">
        <dgm:presLayoutVars>
          <dgm:bulletEnabled val="1"/>
        </dgm:presLayoutVars>
      </dgm:prSet>
      <dgm:spPr/>
      <dgm:t>
        <a:bodyPr/>
        <a:lstStyle/>
        <a:p>
          <a:endParaRPr lang="en-US"/>
        </a:p>
      </dgm:t>
    </dgm:pt>
    <dgm:pt modelId="{4D3735EA-64D5-44A4-9D60-787BDDA83D1A}" type="pres">
      <dgm:prSet presAssocID="{E68031D9-E3F9-439E-86FC-2A0A3A3988D0}" presName="sp" presStyleCnt="0"/>
      <dgm:spPr/>
      <dgm:t>
        <a:bodyPr/>
        <a:lstStyle/>
        <a:p>
          <a:endParaRPr lang="en-US"/>
        </a:p>
      </dgm:t>
    </dgm:pt>
    <dgm:pt modelId="{120DCED0-01FF-429D-8B4B-923E0875F75E}" type="pres">
      <dgm:prSet presAssocID="{928B5CB8-3545-4EE5-8BED-981D3C6157A5}" presName="linNode" presStyleCnt="0"/>
      <dgm:spPr/>
      <dgm:t>
        <a:bodyPr/>
        <a:lstStyle/>
        <a:p>
          <a:endParaRPr lang="en-US"/>
        </a:p>
      </dgm:t>
    </dgm:pt>
    <dgm:pt modelId="{B9324B26-5FF5-4FF7-9073-66103CBE8481}" type="pres">
      <dgm:prSet presAssocID="{928B5CB8-3545-4EE5-8BED-981D3C6157A5}" presName="parentText" presStyleLbl="node1" presStyleIdx="5" presStyleCnt="7" custScaleX="139148">
        <dgm:presLayoutVars>
          <dgm:chMax val="1"/>
          <dgm:bulletEnabled val="1"/>
        </dgm:presLayoutVars>
      </dgm:prSet>
      <dgm:spPr/>
      <dgm:t>
        <a:bodyPr/>
        <a:lstStyle/>
        <a:p>
          <a:endParaRPr lang="en-US"/>
        </a:p>
      </dgm:t>
    </dgm:pt>
    <dgm:pt modelId="{95E0557D-F0A1-4F38-8083-55DE7503164F}" type="pres">
      <dgm:prSet presAssocID="{928B5CB8-3545-4EE5-8BED-981D3C6157A5}" presName="descendantText" presStyleLbl="alignAccFollowNode1" presStyleIdx="5" presStyleCnt="7">
        <dgm:presLayoutVars>
          <dgm:bulletEnabled val="1"/>
        </dgm:presLayoutVars>
      </dgm:prSet>
      <dgm:spPr/>
      <dgm:t>
        <a:bodyPr/>
        <a:lstStyle/>
        <a:p>
          <a:endParaRPr lang="en-US"/>
        </a:p>
      </dgm:t>
    </dgm:pt>
    <dgm:pt modelId="{E3DDDB96-1980-42C4-994B-278F56C49086}" type="pres">
      <dgm:prSet presAssocID="{8EF545BA-8D8A-4813-A428-2F18D76E61FA}" presName="sp" presStyleCnt="0"/>
      <dgm:spPr/>
      <dgm:t>
        <a:bodyPr/>
        <a:lstStyle/>
        <a:p>
          <a:endParaRPr lang="en-US"/>
        </a:p>
      </dgm:t>
    </dgm:pt>
    <dgm:pt modelId="{502DA649-9849-488B-B840-4821C2CA4ADD}" type="pres">
      <dgm:prSet presAssocID="{0D1E1C82-CFC2-4DAF-82B9-23949B58D5EA}" presName="linNode" presStyleCnt="0"/>
      <dgm:spPr/>
      <dgm:t>
        <a:bodyPr/>
        <a:lstStyle/>
        <a:p>
          <a:endParaRPr lang="en-US"/>
        </a:p>
      </dgm:t>
    </dgm:pt>
    <dgm:pt modelId="{2D5DF400-45B7-4B2E-A854-71621F6016C6}" type="pres">
      <dgm:prSet presAssocID="{0D1E1C82-CFC2-4DAF-82B9-23949B58D5EA}" presName="parentText" presStyleLbl="node1" presStyleIdx="6" presStyleCnt="7" custScaleX="139148">
        <dgm:presLayoutVars>
          <dgm:chMax val="1"/>
          <dgm:bulletEnabled val="1"/>
        </dgm:presLayoutVars>
      </dgm:prSet>
      <dgm:spPr/>
      <dgm:t>
        <a:bodyPr/>
        <a:lstStyle/>
        <a:p>
          <a:endParaRPr lang="en-US"/>
        </a:p>
      </dgm:t>
    </dgm:pt>
    <dgm:pt modelId="{6160EC9B-47C1-4BB8-A681-9779ED8D8B47}" type="pres">
      <dgm:prSet presAssocID="{0D1E1C82-CFC2-4DAF-82B9-23949B58D5EA}" presName="descendantText" presStyleLbl="alignAccFollowNode1" presStyleIdx="6" presStyleCnt="7">
        <dgm:presLayoutVars>
          <dgm:bulletEnabled val="1"/>
        </dgm:presLayoutVars>
      </dgm:prSet>
      <dgm:spPr/>
      <dgm:t>
        <a:bodyPr/>
        <a:lstStyle/>
        <a:p>
          <a:endParaRPr lang="en-US"/>
        </a:p>
      </dgm:t>
    </dgm:pt>
  </dgm:ptLst>
  <dgm:cxnLst>
    <dgm:cxn modelId="{405578AE-D062-4EB5-9B31-73889A679562}" type="presOf" srcId="{A74D9EEA-FC2A-4A63-B648-DE643263256A}" destId="{DDAC1B1A-750F-4438-9CA1-7370AB51FDC5}" srcOrd="0" destOrd="0" presId="urn:microsoft.com/office/officeart/2005/8/layout/vList5"/>
    <dgm:cxn modelId="{9E6BB655-7FE4-4F8D-B1D2-F885E60B8754}" srcId="{81269538-BFC5-48BB-BEA1-D7AF1F385FD5}" destId="{0D51337A-31FA-4717-B2BF-9243F96D2B9B}" srcOrd="0" destOrd="0" parTransId="{A9294D65-F371-46C8-A624-E557E9DF1A30}" sibTransId="{6799645E-F42F-43D8-B2EA-A1377D84D0B3}"/>
    <dgm:cxn modelId="{F23CEF93-53A8-46CE-81A0-E02343947BA8}" type="presOf" srcId="{FCA0B838-CA29-4291-9BD7-E71AB84005FA}" destId="{DB89E42B-B6F5-4B6C-A74D-013CA8A02D71}" srcOrd="0" destOrd="0" presId="urn:microsoft.com/office/officeart/2005/8/layout/vList5"/>
    <dgm:cxn modelId="{6C319F24-D998-47AD-A413-333D093B5AD0}" type="presOf" srcId="{09EEA29F-CDC4-4AD3-8AFF-98FAD13C88F2}" destId="{50337C7F-B7AE-4864-AD55-3C44E38AD033}" srcOrd="0" destOrd="0" presId="urn:microsoft.com/office/officeart/2005/8/layout/vList5"/>
    <dgm:cxn modelId="{B57C6B9E-62C3-4EB9-8C1D-70EBB65F5730}" type="presOf" srcId="{66DE41FF-6487-4846-B26B-F2DC2536A87F}" destId="{6160EC9B-47C1-4BB8-A681-9779ED8D8B47}" srcOrd="0" destOrd="0" presId="urn:microsoft.com/office/officeart/2005/8/layout/vList5"/>
    <dgm:cxn modelId="{000FE2BB-9FE6-4965-ADF5-E3E85B644286}" srcId="{81269538-BFC5-48BB-BEA1-D7AF1F385FD5}" destId="{51A6936C-668E-4912-B1B4-BA2D45D3F624}" srcOrd="4" destOrd="0" parTransId="{8F7D40F1-9723-47F5-BFD2-340696378D49}" sibTransId="{E68031D9-E3F9-439E-86FC-2A0A3A3988D0}"/>
    <dgm:cxn modelId="{6DF17F4D-4120-4DE8-8738-503F2519CD40}" type="presOf" srcId="{9D8DAFB6-C744-4BD6-B757-393BF647EBB6}" destId="{329ECF1A-78BE-41CB-B252-8011825B67CD}" srcOrd="0" destOrd="0" presId="urn:microsoft.com/office/officeart/2005/8/layout/vList5"/>
    <dgm:cxn modelId="{C65EFE7A-5430-4917-89D2-D70BAF0289E3}" type="presOf" srcId="{2A9B6C90-9B70-4ED8-9084-8651413BB905}" destId="{A66EBD3D-E7C5-421C-B8B5-728648057DDC}" srcOrd="0" destOrd="0" presId="urn:microsoft.com/office/officeart/2005/8/layout/vList5"/>
    <dgm:cxn modelId="{75CC9114-4751-41DF-8507-328975E07590}" srcId="{81269538-BFC5-48BB-BEA1-D7AF1F385FD5}" destId="{54E77104-01C4-44DA-9DEE-83CC6C0AD044}" srcOrd="1" destOrd="0" parTransId="{4ADA6AA5-9D71-4205-B0A9-95D59920F0E3}" sibTransId="{D61EA40E-DAB4-4C45-B87E-887DEB6ED4A9}"/>
    <dgm:cxn modelId="{DBDEA6B1-6400-4E87-9AFC-C2C483552CE6}" srcId="{0D1E1C82-CFC2-4DAF-82B9-23949B58D5EA}" destId="{66DE41FF-6487-4846-B26B-F2DC2536A87F}" srcOrd="0" destOrd="0" parTransId="{5BE29735-6251-4E8E-87B5-6436384BF1F5}" sibTransId="{63100121-0367-4F8F-AB94-4CCBE37ABBBD}"/>
    <dgm:cxn modelId="{A316347C-9D1A-43C6-BE2B-DC184440E1C9}" srcId="{0D51337A-31FA-4717-B2BF-9243F96D2B9B}" destId="{E40970FA-9468-4353-8343-FE5E2BEBB8B0}" srcOrd="0" destOrd="0" parTransId="{85FA6A33-9FA9-4134-A6A3-A5D4748A1779}" sibTransId="{04FF68DF-CF36-4D12-9ECE-A3519B0AC88A}"/>
    <dgm:cxn modelId="{764A7F40-FC93-4B5E-82E4-B29F920B2D30}" srcId="{928B5CB8-3545-4EE5-8BED-981D3C6157A5}" destId="{95A524E6-8A71-49A1-AF74-29696A02028A}" srcOrd="0" destOrd="0" parTransId="{52C86CAF-440B-4BB7-BD46-805908EC2D17}" sibTransId="{EE0C23C2-8A0C-497A-A914-ED60FDCA930F}"/>
    <dgm:cxn modelId="{A44DF6E5-2150-478D-AAB9-24BC6742BCEE}" type="presOf" srcId="{928B5CB8-3545-4EE5-8BED-981D3C6157A5}" destId="{B9324B26-5FF5-4FF7-9073-66103CBE8481}" srcOrd="0" destOrd="0" presId="urn:microsoft.com/office/officeart/2005/8/layout/vList5"/>
    <dgm:cxn modelId="{085D3777-7996-4375-B5FB-BFD96D1BF9E4}" srcId="{81269538-BFC5-48BB-BEA1-D7AF1F385FD5}" destId="{928B5CB8-3545-4EE5-8BED-981D3C6157A5}" srcOrd="5" destOrd="0" parTransId="{8452F8D0-82FD-4609-B6BD-446E31563D8A}" sibTransId="{8EF545BA-8D8A-4813-A428-2F18D76E61FA}"/>
    <dgm:cxn modelId="{EFB284C3-968A-44F2-B382-E3317B1C3CCB}" srcId="{81269538-BFC5-48BB-BEA1-D7AF1F385FD5}" destId="{0D1E1C82-CFC2-4DAF-82B9-23949B58D5EA}" srcOrd="6" destOrd="0" parTransId="{11FDF4A8-5DC5-4A0A-BEE5-864B3F5E8ADE}" sibTransId="{EC453B5D-013B-4703-8BBC-C0B6EEB59A37}"/>
    <dgm:cxn modelId="{66EBA0EC-F77C-4ABE-8815-8C8F4F6ACAB5}" type="presOf" srcId="{95A524E6-8A71-49A1-AF74-29696A02028A}" destId="{95E0557D-F0A1-4F38-8083-55DE7503164F}" srcOrd="0" destOrd="0" presId="urn:microsoft.com/office/officeart/2005/8/layout/vList5"/>
    <dgm:cxn modelId="{B2D4793F-192B-47D4-96E9-C6CBD993D45A}" srcId="{A74D9EEA-FC2A-4A63-B648-DE643263256A}" destId="{FCA0B838-CA29-4291-9BD7-E71AB84005FA}" srcOrd="0" destOrd="0" parTransId="{AE5791A2-769E-4F99-ADBE-9B56465FF0DC}" sibTransId="{B3856E1A-63C1-450C-805A-559C86B30F54}"/>
    <dgm:cxn modelId="{A38C1039-CB78-4EBF-844F-7A838983E228}" type="presOf" srcId="{A7F7584C-6CC5-40A2-9566-2842A5DEA97A}" destId="{8A3FE5E4-2689-4041-B2C5-C63BC276A3EF}" srcOrd="0" destOrd="0" presId="urn:microsoft.com/office/officeart/2005/8/layout/vList5"/>
    <dgm:cxn modelId="{307CF420-D7F8-4508-BB93-6CEA1B813202}" type="presOf" srcId="{54E77104-01C4-44DA-9DEE-83CC6C0AD044}" destId="{0E1F3EF9-B36C-44D2-82BA-B060A96D1007}" srcOrd="0" destOrd="0" presId="urn:microsoft.com/office/officeart/2005/8/layout/vList5"/>
    <dgm:cxn modelId="{DC0E8235-0DB8-4321-9208-185B18F03341}" srcId="{81269538-BFC5-48BB-BEA1-D7AF1F385FD5}" destId="{A74D9EEA-FC2A-4A63-B648-DE643263256A}" srcOrd="2" destOrd="0" parTransId="{C5C8EC3C-8C98-41B0-AE26-E7B58D8A6C4A}" sibTransId="{CDD7DB4A-A80B-4C19-A5F3-4F3EA5113A71}"/>
    <dgm:cxn modelId="{56052809-46E4-4445-B520-94004C28BB9D}" srcId="{A7F7584C-6CC5-40A2-9566-2842A5DEA97A}" destId="{9D8DAFB6-C744-4BD6-B757-393BF647EBB6}" srcOrd="0" destOrd="0" parTransId="{17C1C47E-8D1A-404A-B227-B017391CB5F6}" sibTransId="{C9B44773-68B1-427B-B9CA-0AEA186B621E}"/>
    <dgm:cxn modelId="{F68422C1-CD34-4DED-AA4B-85EFFF4FE933}" srcId="{81269538-BFC5-48BB-BEA1-D7AF1F385FD5}" destId="{A7F7584C-6CC5-40A2-9566-2842A5DEA97A}" srcOrd="3" destOrd="0" parTransId="{581272CD-5908-4C17-8E9B-8BF6DCE43C3E}" sibTransId="{C41ED6A4-512C-48AB-901D-671B73446005}"/>
    <dgm:cxn modelId="{53988784-A0E1-4D82-B36B-740DE83EB0C9}" type="presOf" srcId="{81269538-BFC5-48BB-BEA1-D7AF1F385FD5}" destId="{99FD7F24-5BB9-46E8-BB7C-4B477B73B815}" srcOrd="0" destOrd="0" presId="urn:microsoft.com/office/officeart/2005/8/layout/vList5"/>
    <dgm:cxn modelId="{A9140851-05F8-40FB-97D0-139BA73DC059}" type="presOf" srcId="{0D1E1C82-CFC2-4DAF-82B9-23949B58D5EA}" destId="{2D5DF400-45B7-4B2E-A854-71621F6016C6}" srcOrd="0" destOrd="0" presId="urn:microsoft.com/office/officeart/2005/8/layout/vList5"/>
    <dgm:cxn modelId="{E045AEBB-2885-4215-835A-285CDF61F8E6}" srcId="{54E77104-01C4-44DA-9DEE-83CC6C0AD044}" destId="{09EEA29F-CDC4-4AD3-8AFF-98FAD13C88F2}" srcOrd="0" destOrd="0" parTransId="{25393874-0832-414B-BF29-6C45784A648F}" sibTransId="{4A553167-7AE2-447F-84CE-FC8B1F5478E6}"/>
    <dgm:cxn modelId="{1D59D94A-4BF7-417E-B49B-225C005839A9}" srcId="{51A6936C-668E-4912-B1B4-BA2D45D3F624}" destId="{2A9B6C90-9B70-4ED8-9084-8651413BB905}" srcOrd="0" destOrd="0" parTransId="{47C005B7-F5AA-4111-A87D-782B117A0259}" sibTransId="{54109FB3-0563-4B2C-BFF0-181E047427F8}"/>
    <dgm:cxn modelId="{D51B6075-27E4-4292-9F89-0CC50DF21ED9}" type="presOf" srcId="{51A6936C-668E-4912-B1B4-BA2D45D3F624}" destId="{1C763A21-352A-41D1-A2E2-E305DABA275D}" srcOrd="0" destOrd="0" presId="urn:microsoft.com/office/officeart/2005/8/layout/vList5"/>
    <dgm:cxn modelId="{993E0796-DCBD-4EB2-9BAB-4437E125DA45}" type="presOf" srcId="{E40970FA-9468-4353-8343-FE5E2BEBB8B0}" destId="{6FB9694A-6C63-4B23-90F6-4F208C00D399}" srcOrd="0" destOrd="0" presId="urn:microsoft.com/office/officeart/2005/8/layout/vList5"/>
    <dgm:cxn modelId="{02B1C3C3-F2D2-4C80-8962-E0C9B39A6EF4}" type="presOf" srcId="{0D51337A-31FA-4717-B2BF-9243F96D2B9B}" destId="{3230722F-B757-4673-BD2F-9D4BAB5CEE8D}" srcOrd="0" destOrd="0" presId="urn:microsoft.com/office/officeart/2005/8/layout/vList5"/>
    <dgm:cxn modelId="{45435F90-22A5-4C03-B101-FD4577E8A794}" type="presParOf" srcId="{99FD7F24-5BB9-46E8-BB7C-4B477B73B815}" destId="{BBAB8945-0B00-4547-92CF-AE59FDD0EF39}" srcOrd="0" destOrd="0" presId="urn:microsoft.com/office/officeart/2005/8/layout/vList5"/>
    <dgm:cxn modelId="{B399DCC2-FF40-4D75-A2A7-A495D4AF2387}" type="presParOf" srcId="{BBAB8945-0B00-4547-92CF-AE59FDD0EF39}" destId="{3230722F-B757-4673-BD2F-9D4BAB5CEE8D}" srcOrd="0" destOrd="0" presId="urn:microsoft.com/office/officeart/2005/8/layout/vList5"/>
    <dgm:cxn modelId="{4A0749A4-83B7-4DF9-BA0E-5506B76F10A1}" type="presParOf" srcId="{BBAB8945-0B00-4547-92CF-AE59FDD0EF39}" destId="{6FB9694A-6C63-4B23-90F6-4F208C00D399}" srcOrd="1" destOrd="0" presId="urn:microsoft.com/office/officeart/2005/8/layout/vList5"/>
    <dgm:cxn modelId="{26C2F444-58E5-4B3C-A169-EBC64ABE0EE9}" type="presParOf" srcId="{99FD7F24-5BB9-46E8-BB7C-4B477B73B815}" destId="{3E4AEBB9-D07D-412D-A9F3-5F50CE85FF20}" srcOrd="1" destOrd="0" presId="urn:microsoft.com/office/officeart/2005/8/layout/vList5"/>
    <dgm:cxn modelId="{AE433FBE-02E5-4A33-A2D6-51B4404D6B95}" type="presParOf" srcId="{99FD7F24-5BB9-46E8-BB7C-4B477B73B815}" destId="{86AC02D8-4EEB-4C59-A47E-38A07424E81A}" srcOrd="2" destOrd="0" presId="urn:microsoft.com/office/officeart/2005/8/layout/vList5"/>
    <dgm:cxn modelId="{DE662704-51FE-4403-8658-0A1ECC7B10EE}" type="presParOf" srcId="{86AC02D8-4EEB-4C59-A47E-38A07424E81A}" destId="{0E1F3EF9-B36C-44D2-82BA-B060A96D1007}" srcOrd="0" destOrd="0" presId="urn:microsoft.com/office/officeart/2005/8/layout/vList5"/>
    <dgm:cxn modelId="{4C83A019-3230-4299-927F-67C945D4B479}" type="presParOf" srcId="{86AC02D8-4EEB-4C59-A47E-38A07424E81A}" destId="{50337C7F-B7AE-4864-AD55-3C44E38AD033}" srcOrd="1" destOrd="0" presId="urn:microsoft.com/office/officeart/2005/8/layout/vList5"/>
    <dgm:cxn modelId="{30F36A00-4192-4468-886C-1C2F38A86CD2}" type="presParOf" srcId="{99FD7F24-5BB9-46E8-BB7C-4B477B73B815}" destId="{7C2F9AA1-C3D7-4FAB-9FA0-7427AFC36CB9}" srcOrd="3" destOrd="0" presId="urn:microsoft.com/office/officeart/2005/8/layout/vList5"/>
    <dgm:cxn modelId="{DFEAE1CE-8CA2-4674-A0FC-6EF49415A109}" type="presParOf" srcId="{99FD7F24-5BB9-46E8-BB7C-4B477B73B815}" destId="{D3A48B26-86EC-46A5-B2C3-0440C7B3CA63}" srcOrd="4" destOrd="0" presId="urn:microsoft.com/office/officeart/2005/8/layout/vList5"/>
    <dgm:cxn modelId="{04C9B67D-E0AF-4975-9CC1-61CB5065BCC6}" type="presParOf" srcId="{D3A48B26-86EC-46A5-B2C3-0440C7B3CA63}" destId="{DDAC1B1A-750F-4438-9CA1-7370AB51FDC5}" srcOrd="0" destOrd="0" presId="urn:microsoft.com/office/officeart/2005/8/layout/vList5"/>
    <dgm:cxn modelId="{EF0AC815-F7DE-490A-A0C0-4821A043A621}" type="presParOf" srcId="{D3A48B26-86EC-46A5-B2C3-0440C7B3CA63}" destId="{DB89E42B-B6F5-4B6C-A74D-013CA8A02D71}" srcOrd="1" destOrd="0" presId="urn:microsoft.com/office/officeart/2005/8/layout/vList5"/>
    <dgm:cxn modelId="{DEA6FD5E-3CD1-4473-B00D-1A9EDB328A4E}" type="presParOf" srcId="{99FD7F24-5BB9-46E8-BB7C-4B477B73B815}" destId="{A6DA0075-8386-4121-A772-BC6B309AA84B}" srcOrd="5" destOrd="0" presId="urn:microsoft.com/office/officeart/2005/8/layout/vList5"/>
    <dgm:cxn modelId="{FB2D3183-70C6-44DD-875A-CC09A2C89FEB}" type="presParOf" srcId="{99FD7F24-5BB9-46E8-BB7C-4B477B73B815}" destId="{C60E4332-AB2E-4201-AF29-E3D9D2CE99DD}" srcOrd="6" destOrd="0" presId="urn:microsoft.com/office/officeart/2005/8/layout/vList5"/>
    <dgm:cxn modelId="{B9D84324-BE5B-4514-8201-6B25BE814C19}" type="presParOf" srcId="{C60E4332-AB2E-4201-AF29-E3D9D2CE99DD}" destId="{8A3FE5E4-2689-4041-B2C5-C63BC276A3EF}" srcOrd="0" destOrd="0" presId="urn:microsoft.com/office/officeart/2005/8/layout/vList5"/>
    <dgm:cxn modelId="{62F196CC-DD4E-41F1-95F6-0E80E18CA40A}" type="presParOf" srcId="{C60E4332-AB2E-4201-AF29-E3D9D2CE99DD}" destId="{329ECF1A-78BE-41CB-B252-8011825B67CD}" srcOrd="1" destOrd="0" presId="urn:microsoft.com/office/officeart/2005/8/layout/vList5"/>
    <dgm:cxn modelId="{902C8576-A8E1-4C1E-B647-4F0EFC878EDE}" type="presParOf" srcId="{99FD7F24-5BB9-46E8-BB7C-4B477B73B815}" destId="{CF97419B-1653-4404-8A25-A4EB2811914A}" srcOrd="7" destOrd="0" presId="urn:microsoft.com/office/officeart/2005/8/layout/vList5"/>
    <dgm:cxn modelId="{C0AE58B2-3BCF-4A17-9962-82AF5DB00A66}" type="presParOf" srcId="{99FD7F24-5BB9-46E8-BB7C-4B477B73B815}" destId="{74B4E996-D144-43FA-9C7B-5183D295C315}" srcOrd="8" destOrd="0" presId="urn:microsoft.com/office/officeart/2005/8/layout/vList5"/>
    <dgm:cxn modelId="{CC23B1CA-2592-479D-988C-BB870D7E9EC9}" type="presParOf" srcId="{74B4E996-D144-43FA-9C7B-5183D295C315}" destId="{1C763A21-352A-41D1-A2E2-E305DABA275D}" srcOrd="0" destOrd="0" presId="urn:microsoft.com/office/officeart/2005/8/layout/vList5"/>
    <dgm:cxn modelId="{477107E6-023C-4B3F-96EF-D2D5DA516C5C}" type="presParOf" srcId="{74B4E996-D144-43FA-9C7B-5183D295C315}" destId="{A66EBD3D-E7C5-421C-B8B5-728648057DDC}" srcOrd="1" destOrd="0" presId="urn:microsoft.com/office/officeart/2005/8/layout/vList5"/>
    <dgm:cxn modelId="{933347A6-BCAF-495A-96A7-208A97A1751A}" type="presParOf" srcId="{99FD7F24-5BB9-46E8-BB7C-4B477B73B815}" destId="{4D3735EA-64D5-44A4-9D60-787BDDA83D1A}" srcOrd="9" destOrd="0" presId="urn:microsoft.com/office/officeart/2005/8/layout/vList5"/>
    <dgm:cxn modelId="{677D4939-AE22-4645-A75D-BD07DA38E78F}" type="presParOf" srcId="{99FD7F24-5BB9-46E8-BB7C-4B477B73B815}" destId="{120DCED0-01FF-429D-8B4B-923E0875F75E}" srcOrd="10" destOrd="0" presId="urn:microsoft.com/office/officeart/2005/8/layout/vList5"/>
    <dgm:cxn modelId="{AF6385C2-1319-4602-9D19-9A89E6EBF57F}" type="presParOf" srcId="{120DCED0-01FF-429D-8B4B-923E0875F75E}" destId="{B9324B26-5FF5-4FF7-9073-66103CBE8481}" srcOrd="0" destOrd="0" presId="urn:microsoft.com/office/officeart/2005/8/layout/vList5"/>
    <dgm:cxn modelId="{16466152-551A-417E-9EB3-4C0FC3867902}" type="presParOf" srcId="{120DCED0-01FF-429D-8B4B-923E0875F75E}" destId="{95E0557D-F0A1-4F38-8083-55DE7503164F}" srcOrd="1" destOrd="0" presId="urn:microsoft.com/office/officeart/2005/8/layout/vList5"/>
    <dgm:cxn modelId="{3C9B974C-149C-4A06-BFED-96C50D99A42A}" type="presParOf" srcId="{99FD7F24-5BB9-46E8-BB7C-4B477B73B815}" destId="{E3DDDB96-1980-42C4-994B-278F56C49086}" srcOrd="11" destOrd="0" presId="urn:microsoft.com/office/officeart/2005/8/layout/vList5"/>
    <dgm:cxn modelId="{52D07AD3-2037-4869-B0EB-FA6226DA0E68}" type="presParOf" srcId="{99FD7F24-5BB9-46E8-BB7C-4B477B73B815}" destId="{502DA649-9849-488B-B840-4821C2CA4ADD}" srcOrd="12" destOrd="0" presId="urn:microsoft.com/office/officeart/2005/8/layout/vList5"/>
    <dgm:cxn modelId="{BA7E0732-E754-48B1-9B9B-BFA8A255015C}" type="presParOf" srcId="{502DA649-9849-488B-B840-4821C2CA4ADD}" destId="{2D5DF400-45B7-4B2E-A854-71621F6016C6}" srcOrd="0" destOrd="0" presId="urn:microsoft.com/office/officeart/2005/8/layout/vList5"/>
    <dgm:cxn modelId="{5CBEB47F-0763-4A7A-819E-7BBBC50A0A82}" type="presParOf" srcId="{502DA649-9849-488B-B840-4821C2CA4ADD}" destId="{6160EC9B-47C1-4BB8-A681-9779ED8D8B4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94C977-07B2-44BF-9C10-733536087977}"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1CDD035-980B-439C-8DCA-420DEB496590}">
      <dgm:prSet phldrT="[Text]" custT="1"/>
      <dgm:spPr/>
      <dgm:t>
        <a:bodyPr/>
        <a:lstStyle/>
        <a:p>
          <a:r>
            <a:rPr lang="en-US" sz="1600" b="0" i="0" smtClean="0"/>
            <a:t>SSI</a:t>
          </a:r>
          <a:endParaRPr lang="en-US" sz="1600"/>
        </a:p>
      </dgm:t>
    </dgm:pt>
    <dgm:pt modelId="{A275A3A0-75D8-421F-ADBD-A3DF29B9FF6B}" type="parTrans" cxnId="{363C0EDE-DA28-45B8-92ED-BE1BFDD0C3C6}">
      <dgm:prSet/>
      <dgm:spPr/>
      <dgm:t>
        <a:bodyPr/>
        <a:lstStyle/>
        <a:p>
          <a:endParaRPr lang="en-US" sz="1800"/>
        </a:p>
      </dgm:t>
    </dgm:pt>
    <dgm:pt modelId="{DCEBA724-ABAE-4914-9BA8-C5539E71E12A}" type="sibTrans" cxnId="{363C0EDE-DA28-45B8-92ED-BE1BFDD0C3C6}">
      <dgm:prSet/>
      <dgm:spPr/>
      <dgm:t>
        <a:bodyPr/>
        <a:lstStyle/>
        <a:p>
          <a:endParaRPr lang="en-US" sz="1800"/>
        </a:p>
      </dgm:t>
    </dgm:pt>
    <dgm:pt modelId="{0CE72948-3784-4223-8E44-50D0691ABF6C}">
      <dgm:prSet phldrT="[Text]" custT="1"/>
      <dgm:spPr/>
      <dgm:t>
        <a:bodyPr/>
        <a:lstStyle/>
        <a:p>
          <a:r>
            <a:rPr lang="en-US" sz="1600" b="0" i="0" smtClean="0"/>
            <a:t>MSI</a:t>
          </a:r>
          <a:endParaRPr lang="en-US" sz="1600"/>
        </a:p>
      </dgm:t>
    </dgm:pt>
    <dgm:pt modelId="{C606AA17-4805-4075-B9A3-89BBE3C1181D}" type="parTrans" cxnId="{F60C70A0-FE5A-45B8-9F6B-6A47A2BA8FED}">
      <dgm:prSet/>
      <dgm:spPr/>
      <dgm:t>
        <a:bodyPr/>
        <a:lstStyle/>
        <a:p>
          <a:endParaRPr lang="en-US" sz="1800"/>
        </a:p>
      </dgm:t>
    </dgm:pt>
    <dgm:pt modelId="{5F4A4DF9-5F2C-4FED-A449-E942FB0417D5}" type="sibTrans" cxnId="{F60C70A0-FE5A-45B8-9F6B-6A47A2BA8FED}">
      <dgm:prSet/>
      <dgm:spPr/>
      <dgm:t>
        <a:bodyPr/>
        <a:lstStyle/>
        <a:p>
          <a:endParaRPr lang="en-US" sz="1800"/>
        </a:p>
      </dgm:t>
    </dgm:pt>
    <dgm:pt modelId="{04FD02C8-8B8E-4958-8A5D-EB502F8B0B28}">
      <dgm:prSet phldrT="[Text]" custT="1"/>
      <dgm:spPr/>
      <dgm:t>
        <a:bodyPr/>
        <a:lstStyle/>
        <a:p>
          <a:r>
            <a:rPr lang="en-US" sz="1600" b="0" i="0" smtClean="0"/>
            <a:t>LSI</a:t>
          </a:r>
          <a:endParaRPr lang="en-US" sz="1600"/>
        </a:p>
      </dgm:t>
    </dgm:pt>
    <dgm:pt modelId="{441B3063-2EDF-4DEB-ADB9-791B4294E3D8}" type="parTrans" cxnId="{F6839DC6-70EF-4FAE-84D2-8C31E2639FF3}">
      <dgm:prSet/>
      <dgm:spPr/>
      <dgm:t>
        <a:bodyPr/>
        <a:lstStyle/>
        <a:p>
          <a:endParaRPr lang="en-US" sz="1800"/>
        </a:p>
      </dgm:t>
    </dgm:pt>
    <dgm:pt modelId="{5BF6D2AC-0066-4B48-8F3A-B110E40FCDC0}" type="sibTrans" cxnId="{F6839DC6-70EF-4FAE-84D2-8C31E2639FF3}">
      <dgm:prSet/>
      <dgm:spPr/>
      <dgm:t>
        <a:bodyPr/>
        <a:lstStyle/>
        <a:p>
          <a:endParaRPr lang="en-US" sz="1800"/>
        </a:p>
      </dgm:t>
    </dgm:pt>
    <dgm:pt modelId="{18D9DC49-7405-44C1-8980-937A17FBEAAD}">
      <dgm:prSet phldrT="[Text]" custT="1"/>
      <dgm:spPr/>
      <dgm:t>
        <a:bodyPr/>
        <a:lstStyle/>
        <a:p>
          <a:r>
            <a:rPr lang="en-US" sz="1600" b="0" i="0" smtClean="0"/>
            <a:t>VLSI</a:t>
          </a:r>
          <a:endParaRPr lang="en-US" sz="1600"/>
        </a:p>
      </dgm:t>
    </dgm:pt>
    <dgm:pt modelId="{92B18FF6-6D54-4C88-BEAF-8F26D7F7B47D}" type="parTrans" cxnId="{C7F1848C-C054-4B0A-AAE8-FA0C71C27562}">
      <dgm:prSet/>
      <dgm:spPr/>
      <dgm:t>
        <a:bodyPr/>
        <a:lstStyle/>
        <a:p>
          <a:endParaRPr lang="en-US" sz="1800"/>
        </a:p>
      </dgm:t>
    </dgm:pt>
    <dgm:pt modelId="{7C841726-B7AE-4B8A-9BF0-46B0FB79A9C8}" type="sibTrans" cxnId="{C7F1848C-C054-4B0A-AAE8-FA0C71C27562}">
      <dgm:prSet/>
      <dgm:spPr/>
      <dgm:t>
        <a:bodyPr/>
        <a:lstStyle/>
        <a:p>
          <a:endParaRPr lang="en-US" sz="1800"/>
        </a:p>
      </dgm:t>
    </dgm:pt>
    <dgm:pt modelId="{EA056551-C2C7-4C8B-8734-95E158213D00}">
      <dgm:prSet phldrT="[Text]" custT="1"/>
      <dgm:spPr/>
      <dgm:t>
        <a:bodyPr/>
        <a:lstStyle/>
        <a:p>
          <a:r>
            <a:rPr lang="en-US" sz="1600" b="0" i="0" smtClean="0"/>
            <a:t>SLSI</a:t>
          </a:r>
          <a:endParaRPr lang="en-US" sz="1600"/>
        </a:p>
      </dgm:t>
    </dgm:pt>
    <dgm:pt modelId="{BA0CBD73-03B0-4B68-9C30-CED8DFBCC135}" type="parTrans" cxnId="{F022D152-BF61-4081-8B68-A7792F475CB1}">
      <dgm:prSet/>
      <dgm:spPr/>
      <dgm:t>
        <a:bodyPr/>
        <a:lstStyle/>
        <a:p>
          <a:endParaRPr lang="en-US" sz="1800"/>
        </a:p>
      </dgm:t>
    </dgm:pt>
    <dgm:pt modelId="{50923F21-5550-4006-9FD9-3E19592EED73}" type="sibTrans" cxnId="{F022D152-BF61-4081-8B68-A7792F475CB1}">
      <dgm:prSet/>
      <dgm:spPr/>
      <dgm:t>
        <a:bodyPr/>
        <a:lstStyle/>
        <a:p>
          <a:endParaRPr lang="en-US" sz="1800"/>
        </a:p>
      </dgm:t>
    </dgm:pt>
    <dgm:pt modelId="{58019185-E4AD-472C-9729-01ECA14DFE38}">
      <dgm:prSet phldrT="[Text]" custT="1"/>
      <dgm:spPr/>
      <dgm:t>
        <a:bodyPr/>
        <a:lstStyle/>
        <a:p>
          <a:r>
            <a:rPr lang="en-US" sz="1600" b="0" i="0" smtClean="0"/>
            <a:t>ULSI</a:t>
          </a:r>
          <a:endParaRPr lang="en-US" sz="1600"/>
        </a:p>
      </dgm:t>
    </dgm:pt>
    <dgm:pt modelId="{AE022FE3-49CA-4B0B-9704-BD77E1F8AC75}" type="parTrans" cxnId="{C4695A6F-6AE7-44FF-BDE0-CFF0B04AA1E8}">
      <dgm:prSet/>
      <dgm:spPr/>
      <dgm:t>
        <a:bodyPr/>
        <a:lstStyle/>
        <a:p>
          <a:endParaRPr lang="en-US" sz="1800"/>
        </a:p>
      </dgm:t>
    </dgm:pt>
    <dgm:pt modelId="{9C5C3992-94B0-47BD-8CA4-01ACF7E208DF}" type="sibTrans" cxnId="{C4695A6F-6AE7-44FF-BDE0-CFF0B04AA1E8}">
      <dgm:prSet/>
      <dgm:spPr/>
      <dgm:t>
        <a:bodyPr/>
        <a:lstStyle/>
        <a:p>
          <a:endParaRPr lang="en-US" sz="1800"/>
        </a:p>
      </dgm:t>
    </dgm:pt>
    <dgm:pt modelId="{69047387-32EF-4D13-950A-74FF7A18CE35}" type="pres">
      <dgm:prSet presAssocID="{B094C977-07B2-44BF-9C10-733536087977}" presName="rootnode" presStyleCnt="0">
        <dgm:presLayoutVars>
          <dgm:chMax/>
          <dgm:chPref/>
          <dgm:dir/>
          <dgm:animLvl val="lvl"/>
        </dgm:presLayoutVars>
      </dgm:prSet>
      <dgm:spPr/>
      <dgm:t>
        <a:bodyPr/>
        <a:lstStyle/>
        <a:p>
          <a:endParaRPr lang="en-US"/>
        </a:p>
      </dgm:t>
    </dgm:pt>
    <dgm:pt modelId="{BFFBD847-199E-49BC-BCB8-75D018C59FF5}" type="pres">
      <dgm:prSet presAssocID="{61CDD035-980B-439C-8DCA-420DEB496590}" presName="composite" presStyleCnt="0"/>
      <dgm:spPr/>
    </dgm:pt>
    <dgm:pt modelId="{68C89149-B408-4AC5-A4A4-4C0173767E62}" type="pres">
      <dgm:prSet presAssocID="{61CDD035-980B-439C-8DCA-420DEB496590}" presName="LShape" presStyleLbl="alignNode1" presStyleIdx="0" presStyleCnt="11"/>
      <dgm:spPr/>
    </dgm:pt>
    <dgm:pt modelId="{82621729-6468-49CB-89EE-95803E459E4E}" type="pres">
      <dgm:prSet presAssocID="{61CDD035-980B-439C-8DCA-420DEB496590}" presName="ParentText" presStyleLbl="revTx" presStyleIdx="0" presStyleCnt="6">
        <dgm:presLayoutVars>
          <dgm:chMax val="0"/>
          <dgm:chPref val="0"/>
          <dgm:bulletEnabled val="1"/>
        </dgm:presLayoutVars>
      </dgm:prSet>
      <dgm:spPr/>
      <dgm:t>
        <a:bodyPr/>
        <a:lstStyle/>
        <a:p>
          <a:endParaRPr lang="en-US"/>
        </a:p>
      </dgm:t>
    </dgm:pt>
    <dgm:pt modelId="{6834C63E-A7FC-4438-8417-5F27DDE0E0E6}" type="pres">
      <dgm:prSet presAssocID="{61CDD035-980B-439C-8DCA-420DEB496590}" presName="Triangle" presStyleLbl="alignNode1" presStyleIdx="1" presStyleCnt="11"/>
      <dgm:spPr/>
    </dgm:pt>
    <dgm:pt modelId="{6409FB51-A6DF-432E-AB39-9F6DEDE9F187}" type="pres">
      <dgm:prSet presAssocID="{DCEBA724-ABAE-4914-9BA8-C5539E71E12A}" presName="sibTrans" presStyleCnt="0"/>
      <dgm:spPr/>
    </dgm:pt>
    <dgm:pt modelId="{B9C52D0D-5420-4E7E-B5B0-482590D278EF}" type="pres">
      <dgm:prSet presAssocID="{DCEBA724-ABAE-4914-9BA8-C5539E71E12A}" presName="space" presStyleCnt="0"/>
      <dgm:spPr/>
    </dgm:pt>
    <dgm:pt modelId="{7F002D80-67C9-438C-9E1C-E75FFD8495BB}" type="pres">
      <dgm:prSet presAssocID="{0CE72948-3784-4223-8E44-50D0691ABF6C}" presName="composite" presStyleCnt="0"/>
      <dgm:spPr/>
    </dgm:pt>
    <dgm:pt modelId="{B4A91E0E-F5AB-4B63-962C-6A49250613A7}" type="pres">
      <dgm:prSet presAssocID="{0CE72948-3784-4223-8E44-50D0691ABF6C}" presName="LShape" presStyleLbl="alignNode1" presStyleIdx="2" presStyleCnt="11"/>
      <dgm:spPr/>
    </dgm:pt>
    <dgm:pt modelId="{09762277-BEF1-4C6E-B5D0-D044697DD7D9}" type="pres">
      <dgm:prSet presAssocID="{0CE72948-3784-4223-8E44-50D0691ABF6C}" presName="ParentText" presStyleLbl="revTx" presStyleIdx="1" presStyleCnt="6">
        <dgm:presLayoutVars>
          <dgm:chMax val="0"/>
          <dgm:chPref val="0"/>
          <dgm:bulletEnabled val="1"/>
        </dgm:presLayoutVars>
      </dgm:prSet>
      <dgm:spPr/>
      <dgm:t>
        <a:bodyPr/>
        <a:lstStyle/>
        <a:p>
          <a:endParaRPr lang="en-US"/>
        </a:p>
      </dgm:t>
    </dgm:pt>
    <dgm:pt modelId="{A90BC3CD-9409-4E83-9C96-86AF5B25CCB9}" type="pres">
      <dgm:prSet presAssocID="{0CE72948-3784-4223-8E44-50D0691ABF6C}" presName="Triangle" presStyleLbl="alignNode1" presStyleIdx="3" presStyleCnt="11"/>
      <dgm:spPr/>
    </dgm:pt>
    <dgm:pt modelId="{1A66A3CC-8F71-42BA-A616-077C4CFDBF5A}" type="pres">
      <dgm:prSet presAssocID="{5F4A4DF9-5F2C-4FED-A449-E942FB0417D5}" presName="sibTrans" presStyleCnt="0"/>
      <dgm:spPr/>
    </dgm:pt>
    <dgm:pt modelId="{9079C4A5-237A-432F-9EF9-E60B988BD90F}" type="pres">
      <dgm:prSet presAssocID="{5F4A4DF9-5F2C-4FED-A449-E942FB0417D5}" presName="space" presStyleCnt="0"/>
      <dgm:spPr/>
    </dgm:pt>
    <dgm:pt modelId="{6AEDBB88-0764-4E12-82AA-684810620ECD}" type="pres">
      <dgm:prSet presAssocID="{04FD02C8-8B8E-4958-8A5D-EB502F8B0B28}" presName="composite" presStyleCnt="0"/>
      <dgm:spPr/>
    </dgm:pt>
    <dgm:pt modelId="{22F55002-552F-42C4-AFE6-D0400E594261}" type="pres">
      <dgm:prSet presAssocID="{04FD02C8-8B8E-4958-8A5D-EB502F8B0B28}" presName="LShape" presStyleLbl="alignNode1" presStyleIdx="4" presStyleCnt="11"/>
      <dgm:spPr/>
    </dgm:pt>
    <dgm:pt modelId="{7CE336CE-89C2-4F43-8BC5-B2FBF639CAEB}" type="pres">
      <dgm:prSet presAssocID="{04FD02C8-8B8E-4958-8A5D-EB502F8B0B28}" presName="ParentText" presStyleLbl="revTx" presStyleIdx="2" presStyleCnt="6">
        <dgm:presLayoutVars>
          <dgm:chMax val="0"/>
          <dgm:chPref val="0"/>
          <dgm:bulletEnabled val="1"/>
        </dgm:presLayoutVars>
      </dgm:prSet>
      <dgm:spPr/>
      <dgm:t>
        <a:bodyPr/>
        <a:lstStyle/>
        <a:p>
          <a:endParaRPr lang="en-US"/>
        </a:p>
      </dgm:t>
    </dgm:pt>
    <dgm:pt modelId="{867FBAB1-DAB5-4ABA-B99F-B5E4EE243D80}" type="pres">
      <dgm:prSet presAssocID="{04FD02C8-8B8E-4958-8A5D-EB502F8B0B28}" presName="Triangle" presStyleLbl="alignNode1" presStyleIdx="5" presStyleCnt="11"/>
      <dgm:spPr/>
    </dgm:pt>
    <dgm:pt modelId="{A58316E3-A5DF-4121-918B-554874A119F9}" type="pres">
      <dgm:prSet presAssocID="{5BF6D2AC-0066-4B48-8F3A-B110E40FCDC0}" presName="sibTrans" presStyleCnt="0"/>
      <dgm:spPr/>
    </dgm:pt>
    <dgm:pt modelId="{53334871-9F59-4DF3-8F97-52DF5DC7C7B4}" type="pres">
      <dgm:prSet presAssocID="{5BF6D2AC-0066-4B48-8F3A-B110E40FCDC0}" presName="space" presStyleCnt="0"/>
      <dgm:spPr/>
    </dgm:pt>
    <dgm:pt modelId="{797E8A48-E5F5-4DA4-A00B-F77ECDF7A888}" type="pres">
      <dgm:prSet presAssocID="{18D9DC49-7405-44C1-8980-937A17FBEAAD}" presName="composite" presStyleCnt="0"/>
      <dgm:spPr/>
    </dgm:pt>
    <dgm:pt modelId="{DE605717-26D9-4C3E-8D5D-13D75F4F17F8}" type="pres">
      <dgm:prSet presAssocID="{18D9DC49-7405-44C1-8980-937A17FBEAAD}" presName="LShape" presStyleLbl="alignNode1" presStyleIdx="6" presStyleCnt="11"/>
      <dgm:spPr/>
    </dgm:pt>
    <dgm:pt modelId="{865E53FB-60A5-4317-B759-E778BD61B6C0}" type="pres">
      <dgm:prSet presAssocID="{18D9DC49-7405-44C1-8980-937A17FBEAAD}" presName="ParentText" presStyleLbl="revTx" presStyleIdx="3" presStyleCnt="6">
        <dgm:presLayoutVars>
          <dgm:chMax val="0"/>
          <dgm:chPref val="0"/>
          <dgm:bulletEnabled val="1"/>
        </dgm:presLayoutVars>
      </dgm:prSet>
      <dgm:spPr/>
      <dgm:t>
        <a:bodyPr/>
        <a:lstStyle/>
        <a:p>
          <a:endParaRPr lang="en-US"/>
        </a:p>
      </dgm:t>
    </dgm:pt>
    <dgm:pt modelId="{676BC3DF-78D6-479E-AB70-E5CF54277CA8}" type="pres">
      <dgm:prSet presAssocID="{18D9DC49-7405-44C1-8980-937A17FBEAAD}" presName="Triangle" presStyleLbl="alignNode1" presStyleIdx="7" presStyleCnt="11"/>
      <dgm:spPr/>
    </dgm:pt>
    <dgm:pt modelId="{6DB0045C-BF9A-41B7-AFDB-23D2994DBE0A}" type="pres">
      <dgm:prSet presAssocID="{7C841726-B7AE-4B8A-9BF0-46B0FB79A9C8}" presName="sibTrans" presStyleCnt="0"/>
      <dgm:spPr/>
    </dgm:pt>
    <dgm:pt modelId="{894F67AE-CCBD-48EA-A04B-53E695B12671}" type="pres">
      <dgm:prSet presAssocID="{7C841726-B7AE-4B8A-9BF0-46B0FB79A9C8}" presName="space" presStyleCnt="0"/>
      <dgm:spPr/>
    </dgm:pt>
    <dgm:pt modelId="{6D305CF9-F79C-4918-83ED-C1D0B8EF0AF0}" type="pres">
      <dgm:prSet presAssocID="{EA056551-C2C7-4C8B-8734-95E158213D00}" presName="composite" presStyleCnt="0"/>
      <dgm:spPr/>
    </dgm:pt>
    <dgm:pt modelId="{703E4C0A-0E47-4CCE-8820-CEFFAEF5B489}" type="pres">
      <dgm:prSet presAssocID="{EA056551-C2C7-4C8B-8734-95E158213D00}" presName="LShape" presStyleLbl="alignNode1" presStyleIdx="8" presStyleCnt="11"/>
      <dgm:spPr/>
    </dgm:pt>
    <dgm:pt modelId="{C93EABFA-A020-461B-9389-050BDEBF84D0}" type="pres">
      <dgm:prSet presAssocID="{EA056551-C2C7-4C8B-8734-95E158213D00}" presName="ParentText" presStyleLbl="revTx" presStyleIdx="4" presStyleCnt="6">
        <dgm:presLayoutVars>
          <dgm:chMax val="0"/>
          <dgm:chPref val="0"/>
          <dgm:bulletEnabled val="1"/>
        </dgm:presLayoutVars>
      </dgm:prSet>
      <dgm:spPr/>
      <dgm:t>
        <a:bodyPr/>
        <a:lstStyle/>
        <a:p>
          <a:endParaRPr lang="en-US"/>
        </a:p>
      </dgm:t>
    </dgm:pt>
    <dgm:pt modelId="{9BB30EDD-02C4-4F9C-9E8E-7F1707F84814}" type="pres">
      <dgm:prSet presAssocID="{EA056551-C2C7-4C8B-8734-95E158213D00}" presName="Triangle" presStyleLbl="alignNode1" presStyleIdx="9" presStyleCnt="11"/>
      <dgm:spPr/>
    </dgm:pt>
    <dgm:pt modelId="{F12082D1-7F23-4E97-AFB9-F946FA0CB46B}" type="pres">
      <dgm:prSet presAssocID="{50923F21-5550-4006-9FD9-3E19592EED73}" presName="sibTrans" presStyleCnt="0"/>
      <dgm:spPr/>
    </dgm:pt>
    <dgm:pt modelId="{0E1871D1-A24F-4690-9D1F-E42A14F63000}" type="pres">
      <dgm:prSet presAssocID="{50923F21-5550-4006-9FD9-3E19592EED73}" presName="space" presStyleCnt="0"/>
      <dgm:spPr/>
    </dgm:pt>
    <dgm:pt modelId="{CD4482B3-414A-4E12-87C1-7F5D26468680}" type="pres">
      <dgm:prSet presAssocID="{58019185-E4AD-472C-9729-01ECA14DFE38}" presName="composite" presStyleCnt="0"/>
      <dgm:spPr/>
    </dgm:pt>
    <dgm:pt modelId="{656B35E8-08F4-47ED-BB79-D496DF59D3C8}" type="pres">
      <dgm:prSet presAssocID="{58019185-E4AD-472C-9729-01ECA14DFE38}" presName="LShape" presStyleLbl="alignNode1" presStyleIdx="10" presStyleCnt="11"/>
      <dgm:spPr/>
    </dgm:pt>
    <dgm:pt modelId="{F1E0B0BE-F721-4D40-A366-F3DF6256F385}" type="pres">
      <dgm:prSet presAssocID="{58019185-E4AD-472C-9729-01ECA14DFE38}" presName="ParentText" presStyleLbl="revTx" presStyleIdx="5" presStyleCnt="6">
        <dgm:presLayoutVars>
          <dgm:chMax val="0"/>
          <dgm:chPref val="0"/>
          <dgm:bulletEnabled val="1"/>
        </dgm:presLayoutVars>
      </dgm:prSet>
      <dgm:spPr/>
      <dgm:t>
        <a:bodyPr/>
        <a:lstStyle/>
        <a:p>
          <a:endParaRPr lang="en-US"/>
        </a:p>
      </dgm:t>
    </dgm:pt>
  </dgm:ptLst>
  <dgm:cxnLst>
    <dgm:cxn modelId="{9B310ED1-6FF1-4221-80EC-73F78BFB94B6}" type="presOf" srcId="{61CDD035-980B-439C-8DCA-420DEB496590}" destId="{82621729-6468-49CB-89EE-95803E459E4E}" srcOrd="0" destOrd="0" presId="urn:microsoft.com/office/officeart/2009/3/layout/StepUpProcess"/>
    <dgm:cxn modelId="{F022D152-BF61-4081-8B68-A7792F475CB1}" srcId="{B094C977-07B2-44BF-9C10-733536087977}" destId="{EA056551-C2C7-4C8B-8734-95E158213D00}" srcOrd="4" destOrd="0" parTransId="{BA0CBD73-03B0-4B68-9C30-CED8DFBCC135}" sibTransId="{50923F21-5550-4006-9FD9-3E19592EED73}"/>
    <dgm:cxn modelId="{363C0EDE-DA28-45B8-92ED-BE1BFDD0C3C6}" srcId="{B094C977-07B2-44BF-9C10-733536087977}" destId="{61CDD035-980B-439C-8DCA-420DEB496590}" srcOrd="0" destOrd="0" parTransId="{A275A3A0-75D8-421F-ADBD-A3DF29B9FF6B}" sibTransId="{DCEBA724-ABAE-4914-9BA8-C5539E71E12A}"/>
    <dgm:cxn modelId="{622B931A-491E-41DC-95F7-5A979F9DCF44}" type="presOf" srcId="{B094C977-07B2-44BF-9C10-733536087977}" destId="{69047387-32EF-4D13-950A-74FF7A18CE35}" srcOrd="0" destOrd="0" presId="urn:microsoft.com/office/officeart/2009/3/layout/StepUpProcess"/>
    <dgm:cxn modelId="{9C71762C-87E9-4292-A560-6B9B280B2BBA}" type="presOf" srcId="{04FD02C8-8B8E-4958-8A5D-EB502F8B0B28}" destId="{7CE336CE-89C2-4F43-8BC5-B2FBF639CAEB}" srcOrd="0" destOrd="0" presId="urn:microsoft.com/office/officeart/2009/3/layout/StepUpProcess"/>
    <dgm:cxn modelId="{F6839DC6-70EF-4FAE-84D2-8C31E2639FF3}" srcId="{B094C977-07B2-44BF-9C10-733536087977}" destId="{04FD02C8-8B8E-4958-8A5D-EB502F8B0B28}" srcOrd="2" destOrd="0" parTransId="{441B3063-2EDF-4DEB-ADB9-791B4294E3D8}" sibTransId="{5BF6D2AC-0066-4B48-8F3A-B110E40FCDC0}"/>
    <dgm:cxn modelId="{F60C70A0-FE5A-45B8-9F6B-6A47A2BA8FED}" srcId="{B094C977-07B2-44BF-9C10-733536087977}" destId="{0CE72948-3784-4223-8E44-50D0691ABF6C}" srcOrd="1" destOrd="0" parTransId="{C606AA17-4805-4075-B9A3-89BBE3C1181D}" sibTransId="{5F4A4DF9-5F2C-4FED-A449-E942FB0417D5}"/>
    <dgm:cxn modelId="{C4695A6F-6AE7-44FF-BDE0-CFF0B04AA1E8}" srcId="{B094C977-07B2-44BF-9C10-733536087977}" destId="{58019185-E4AD-472C-9729-01ECA14DFE38}" srcOrd="5" destOrd="0" parTransId="{AE022FE3-49CA-4B0B-9704-BD77E1F8AC75}" sibTransId="{9C5C3992-94B0-47BD-8CA4-01ACF7E208DF}"/>
    <dgm:cxn modelId="{C7F1848C-C054-4B0A-AAE8-FA0C71C27562}" srcId="{B094C977-07B2-44BF-9C10-733536087977}" destId="{18D9DC49-7405-44C1-8980-937A17FBEAAD}" srcOrd="3" destOrd="0" parTransId="{92B18FF6-6D54-4C88-BEAF-8F26D7F7B47D}" sibTransId="{7C841726-B7AE-4B8A-9BF0-46B0FB79A9C8}"/>
    <dgm:cxn modelId="{3E7301FE-48C3-473D-A8FC-A018355A7BF5}" type="presOf" srcId="{58019185-E4AD-472C-9729-01ECA14DFE38}" destId="{F1E0B0BE-F721-4D40-A366-F3DF6256F385}" srcOrd="0" destOrd="0" presId="urn:microsoft.com/office/officeart/2009/3/layout/StepUpProcess"/>
    <dgm:cxn modelId="{6E134321-FD37-410B-81AF-076B13338231}" type="presOf" srcId="{EA056551-C2C7-4C8B-8734-95E158213D00}" destId="{C93EABFA-A020-461B-9389-050BDEBF84D0}" srcOrd="0" destOrd="0" presId="urn:microsoft.com/office/officeart/2009/3/layout/StepUpProcess"/>
    <dgm:cxn modelId="{E72A3DEC-C4D9-4F43-98FA-25DFA68F1457}" type="presOf" srcId="{0CE72948-3784-4223-8E44-50D0691ABF6C}" destId="{09762277-BEF1-4C6E-B5D0-D044697DD7D9}" srcOrd="0" destOrd="0" presId="urn:microsoft.com/office/officeart/2009/3/layout/StepUpProcess"/>
    <dgm:cxn modelId="{1DFDF28B-354A-4443-AF15-032736A241CE}" type="presOf" srcId="{18D9DC49-7405-44C1-8980-937A17FBEAAD}" destId="{865E53FB-60A5-4317-B759-E778BD61B6C0}" srcOrd="0" destOrd="0" presId="urn:microsoft.com/office/officeart/2009/3/layout/StepUpProcess"/>
    <dgm:cxn modelId="{3C168230-5BB9-413E-80BC-456879465E3A}" type="presParOf" srcId="{69047387-32EF-4D13-950A-74FF7A18CE35}" destId="{BFFBD847-199E-49BC-BCB8-75D018C59FF5}" srcOrd="0" destOrd="0" presId="urn:microsoft.com/office/officeart/2009/3/layout/StepUpProcess"/>
    <dgm:cxn modelId="{CC666F1D-68F1-491B-9C1B-B01258A38109}" type="presParOf" srcId="{BFFBD847-199E-49BC-BCB8-75D018C59FF5}" destId="{68C89149-B408-4AC5-A4A4-4C0173767E62}" srcOrd="0" destOrd="0" presId="urn:microsoft.com/office/officeart/2009/3/layout/StepUpProcess"/>
    <dgm:cxn modelId="{32167CE4-F368-43C2-9E81-88D80265A423}" type="presParOf" srcId="{BFFBD847-199E-49BC-BCB8-75D018C59FF5}" destId="{82621729-6468-49CB-89EE-95803E459E4E}" srcOrd="1" destOrd="0" presId="urn:microsoft.com/office/officeart/2009/3/layout/StepUpProcess"/>
    <dgm:cxn modelId="{74C3EA64-7BEA-49E2-B306-716DFA81E40C}" type="presParOf" srcId="{BFFBD847-199E-49BC-BCB8-75D018C59FF5}" destId="{6834C63E-A7FC-4438-8417-5F27DDE0E0E6}" srcOrd="2" destOrd="0" presId="urn:microsoft.com/office/officeart/2009/3/layout/StepUpProcess"/>
    <dgm:cxn modelId="{A38BF5E4-8659-449F-BCEC-CABA50C5C276}" type="presParOf" srcId="{69047387-32EF-4D13-950A-74FF7A18CE35}" destId="{6409FB51-A6DF-432E-AB39-9F6DEDE9F187}" srcOrd="1" destOrd="0" presId="urn:microsoft.com/office/officeart/2009/3/layout/StepUpProcess"/>
    <dgm:cxn modelId="{E5FF8DC6-A421-4CDC-917D-F340E351892C}" type="presParOf" srcId="{6409FB51-A6DF-432E-AB39-9F6DEDE9F187}" destId="{B9C52D0D-5420-4E7E-B5B0-482590D278EF}" srcOrd="0" destOrd="0" presId="urn:microsoft.com/office/officeart/2009/3/layout/StepUpProcess"/>
    <dgm:cxn modelId="{B1465700-B72C-4597-BDFA-10C556CAF4C3}" type="presParOf" srcId="{69047387-32EF-4D13-950A-74FF7A18CE35}" destId="{7F002D80-67C9-438C-9E1C-E75FFD8495BB}" srcOrd="2" destOrd="0" presId="urn:microsoft.com/office/officeart/2009/3/layout/StepUpProcess"/>
    <dgm:cxn modelId="{955971B4-7483-4202-8A07-3330D2614C0F}" type="presParOf" srcId="{7F002D80-67C9-438C-9E1C-E75FFD8495BB}" destId="{B4A91E0E-F5AB-4B63-962C-6A49250613A7}" srcOrd="0" destOrd="0" presId="urn:microsoft.com/office/officeart/2009/3/layout/StepUpProcess"/>
    <dgm:cxn modelId="{505EA45B-4733-47D3-84F9-E3504E18685B}" type="presParOf" srcId="{7F002D80-67C9-438C-9E1C-E75FFD8495BB}" destId="{09762277-BEF1-4C6E-B5D0-D044697DD7D9}" srcOrd="1" destOrd="0" presId="urn:microsoft.com/office/officeart/2009/3/layout/StepUpProcess"/>
    <dgm:cxn modelId="{55C6319D-2D4D-472F-B6DE-E23B4DB13B96}" type="presParOf" srcId="{7F002D80-67C9-438C-9E1C-E75FFD8495BB}" destId="{A90BC3CD-9409-4E83-9C96-86AF5B25CCB9}" srcOrd="2" destOrd="0" presId="urn:microsoft.com/office/officeart/2009/3/layout/StepUpProcess"/>
    <dgm:cxn modelId="{D257D13A-B7A2-41CF-AED3-A31C891DE8C0}" type="presParOf" srcId="{69047387-32EF-4D13-950A-74FF7A18CE35}" destId="{1A66A3CC-8F71-42BA-A616-077C4CFDBF5A}" srcOrd="3" destOrd="0" presId="urn:microsoft.com/office/officeart/2009/3/layout/StepUpProcess"/>
    <dgm:cxn modelId="{A6BA7BF5-5752-4889-826E-1C4112FE85EE}" type="presParOf" srcId="{1A66A3CC-8F71-42BA-A616-077C4CFDBF5A}" destId="{9079C4A5-237A-432F-9EF9-E60B988BD90F}" srcOrd="0" destOrd="0" presId="urn:microsoft.com/office/officeart/2009/3/layout/StepUpProcess"/>
    <dgm:cxn modelId="{7F05A905-BA18-45BF-8F36-9C51B7C4367D}" type="presParOf" srcId="{69047387-32EF-4D13-950A-74FF7A18CE35}" destId="{6AEDBB88-0764-4E12-82AA-684810620ECD}" srcOrd="4" destOrd="0" presId="urn:microsoft.com/office/officeart/2009/3/layout/StepUpProcess"/>
    <dgm:cxn modelId="{5A411F34-8B21-4B02-B680-71A0FE27A348}" type="presParOf" srcId="{6AEDBB88-0764-4E12-82AA-684810620ECD}" destId="{22F55002-552F-42C4-AFE6-D0400E594261}" srcOrd="0" destOrd="0" presId="urn:microsoft.com/office/officeart/2009/3/layout/StepUpProcess"/>
    <dgm:cxn modelId="{7CF60585-AEA6-43A9-8E4C-DB8958C5932C}" type="presParOf" srcId="{6AEDBB88-0764-4E12-82AA-684810620ECD}" destId="{7CE336CE-89C2-4F43-8BC5-B2FBF639CAEB}" srcOrd="1" destOrd="0" presId="urn:microsoft.com/office/officeart/2009/3/layout/StepUpProcess"/>
    <dgm:cxn modelId="{9D070A2D-72B3-4BAA-9132-3FFEED030C3F}" type="presParOf" srcId="{6AEDBB88-0764-4E12-82AA-684810620ECD}" destId="{867FBAB1-DAB5-4ABA-B99F-B5E4EE243D80}" srcOrd="2" destOrd="0" presId="urn:microsoft.com/office/officeart/2009/3/layout/StepUpProcess"/>
    <dgm:cxn modelId="{E2E805D6-CF34-4914-AC19-48C7C1618F8B}" type="presParOf" srcId="{69047387-32EF-4D13-950A-74FF7A18CE35}" destId="{A58316E3-A5DF-4121-918B-554874A119F9}" srcOrd="5" destOrd="0" presId="urn:microsoft.com/office/officeart/2009/3/layout/StepUpProcess"/>
    <dgm:cxn modelId="{D6E74114-D2AE-449A-A678-67431E481374}" type="presParOf" srcId="{A58316E3-A5DF-4121-918B-554874A119F9}" destId="{53334871-9F59-4DF3-8F97-52DF5DC7C7B4}" srcOrd="0" destOrd="0" presId="urn:microsoft.com/office/officeart/2009/3/layout/StepUpProcess"/>
    <dgm:cxn modelId="{533428C0-17E7-46FD-A698-6AFE8EC7AD8E}" type="presParOf" srcId="{69047387-32EF-4D13-950A-74FF7A18CE35}" destId="{797E8A48-E5F5-4DA4-A00B-F77ECDF7A888}" srcOrd="6" destOrd="0" presId="urn:microsoft.com/office/officeart/2009/3/layout/StepUpProcess"/>
    <dgm:cxn modelId="{91B76E61-17B4-4D66-9492-370C1AC9A45C}" type="presParOf" srcId="{797E8A48-E5F5-4DA4-A00B-F77ECDF7A888}" destId="{DE605717-26D9-4C3E-8D5D-13D75F4F17F8}" srcOrd="0" destOrd="0" presId="urn:microsoft.com/office/officeart/2009/3/layout/StepUpProcess"/>
    <dgm:cxn modelId="{5B3BB432-DD1E-4411-AE07-593F0F8CFF0D}" type="presParOf" srcId="{797E8A48-E5F5-4DA4-A00B-F77ECDF7A888}" destId="{865E53FB-60A5-4317-B759-E778BD61B6C0}" srcOrd="1" destOrd="0" presId="urn:microsoft.com/office/officeart/2009/3/layout/StepUpProcess"/>
    <dgm:cxn modelId="{F522C153-7AD3-43B2-BD83-3700986820EB}" type="presParOf" srcId="{797E8A48-E5F5-4DA4-A00B-F77ECDF7A888}" destId="{676BC3DF-78D6-479E-AB70-E5CF54277CA8}" srcOrd="2" destOrd="0" presId="urn:microsoft.com/office/officeart/2009/3/layout/StepUpProcess"/>
    <dgm:cxn modelId="{7DD88494-740C-47F8-A841-41CA7655414F}" type="presParOf" srcId="{69047387-32EF-4D13-950A-74FF7A18CE35}" destId="{6DB0045C-BF9A-41B7-AFDB-23D2994DBE0A}" srcOrd="7" destOrd="0" presId="urn:microsoft.com/office/officeart/2009/3/layout/StepUpProcess"/>
    <dgm:cxn modelId="{FE08B70A-E86F-40E1-95F3-13AB56EB78BB}" type="presParOf" srcId="{6DB0045C-BF9A-41B7-AFDB-23D2994DBE0A}" destId="{894F67AE-CCBD-48EA-A04B-53E695B12671}" srcOrd="0" destOrd="0" presId="urn:microsoft.com/office/officeart/2009/3/layout/StepUpProcess"/>
    <dgm:cxn modelId="{DEF8C7A9-3BE1-45EB-91C2-D97FF50580B1}" type="presParOf" srcId="{69047387-32EF-4D13-950A-74FF7A18CE35}" destId="{6D305CF9-F79C-4918-83ED-C1D0B8EF0AF0}" srcOrd="8" destOrd="0" presId="urn:microsoft.com/office/officeart/2009/3/layout/StepUpProcess"/>
    <dgm:cxn modelId="{E65655BC-EB98-4422-9B47-99312424CC37}" type="presParOf" srcId="{6D305CF9-F79C-4918-83ED-C1D0B8EF0AF0}" destId="{703E4C0A-0E47-4CCE-8820-CEFFAEF5B489}" srcOrd="0" destOrd="0" presId="urn:microsoft.com/office/officeart/2009/3/layout/StepUpProcess"/>
    <dgm:cxn modelId="{6DFFB98B-7742-4423-823C-E40657213592}" type="presParOf" srcId="{6D305CF9-F79C-4918-83ED-C1D0B8EF0AF0}" destId="{C93EABFA-A020-461B-9389-050BDEBF84D0}" srcOrd="1" destOrd="0" presId="urn:microsoft.com/office/officeart/2009/3/layout/StepUpProcess"/>
    <dgm:cxn modelId="{FCC70A4B-B51E-4108-AC7D-8273C88AA465}" type="presParOf" srcId="{6D305CF9-F79C-4918-83ED-C1D0B8EF0AF0}" destId="{9BB30EDD-02C4-4F9C-9E8E-7F1707F84814}" srcOrd="2" destOrd="0" presId="urn:microsoft.com/office/officeart/2009/3/layout/StepUpProcess"/>
    <dgm:cxn modelId="{D7A1E969-2871-4AF6-8A87-52D762466204}" type="presParOf" srcId="{69047387-32EF-4D13-950A-74FF7A18CE35}" destId="{F12082D1-7F23-4E97-AFB9-F946FA0CB46B}" srcOrd="9" destOrd="0" presId="urn:microsoft.com/office/officeart/2009/3/layout/StepUpProcess"/>
    <dgm:cxn modelId="{4D185985-3800-450B-ACA0-45A1DDF689FE}" type="presParOf" srcId="{F12082D1-7F23-4E97-AFB9-F946FA0CB46B}" destId="{0E1871D1-A24F-4690-9D1F-E42A14F63000}" srcOrd="0" destOrd="0" presId="urn:microsoft.com/office/officeart/2009/3/layout/StepUpProcess"/>
    <dgm:cxn modelId="{B6A00B4F-0ECF-4A9F-8D85-FE087EFA3FE4}" type="presParOf" srcId="{69047387-32EF-4D13-950A-74FF7A18CE35}" destId="{CD4482B3-414A-4E12-87C1-7F5D26468680}" srcOrd="10" destOrd="0" presId="urn:microsoft.com/office/officeart/2009/3/layout/StepUpProcess"/>
    <dgm:cxn modelId="{9CC14690-3AC7-42FE-9FCC-0905DDD7FA4B}" type="presParOf" srcId="{CD4482B3-414A-4E12-87C1-7F5D26468680}" destId="{656B35E8-08F4-47ED-BB79-D496DF59D3C8}" srcOrd="0" destOrd="0" presId="urn:microsoft.com/office/officeart/2009/3/layout/StepUpProcess"/>
    <dgm:cxn modelId="{B6102264-90E6-4418-A26E-3F3E7F4D9C57}" type="presParOf" srcId="{CD4482B3-414A-4E12-87C1-7F5D26468680}" destId="{F1E0B0BE-F721-4D40-A366-F3DF6256F38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94C977-07B2-44BF-9C10-733536087977}"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1CDD035-980B-439C-8DCA-420DEB496590}">
      <dgm:prSet phldrT="[Text]" custT="1"/>
      <dgm:spPr/>
      <dgm:t>
        <a:bodyPr/>
        <a:lstStyle/>
        <a:p>
          <a:r>
            <a:rPr lang="en-US" sz="1600" b="0" i="0" smtClean="0"/>
            <a:t>SSI</a:t>
          </a:r>
          <a:endParaRPr lang="en-US" sz="1600"/>
        </a:p>
      </dgm:t>
    </dgm:pt>
    <dgm:pt modelId="{A275A3A0-75D8-421F-ADBD-A3DF29B9FF6B}" type="parTrans" cxnId="{363C0EDE-DA28-45B8-92ED-BE1BFDD0C3C6}">
      <dgm:prSet/>
      <dgm:spPr/>
      <dgm:t>
        <a:bodyPr/>
        <a:lstStyle/>
        <a:p>
          <a:endParaRPr lang="en-US" sz="1800"/>
        </a:p>
      </dgm:t>
    </dgm:pt>
    <dgm:pt modelId="{DCEBA724-ABAE-4914-9BA8-C5539E71E12A}" type="sibTrans" cxnId="{363C0EDE-DA28-45B8-92ED-BE1BFDD0C3C6}">
      <dgm:prSet/>
      <dgm:spPr/>
      <dgm:t>
        <a:bodyPr/>
        <a:lstStyle/>
        <a:p>
          <a:endParaRPr lang="en-US" sz="1800"/>
        </a:p>
      </dgm:t>
    </dgm:pt>
    <dgm:pt modelId="{0CE72948-3784-4223-8E44-50D0691ABF6C}">
      <dgm:prSet phldrT="[Text]" custT="1"/>
      <dgm:spPr/>
      <dgm:t>
        <a:bodyPr/>
        <a:lstStyle/>
        <a:p>
          <a:r>
            <a:rPr lang="en-US" sz="1600" b="0" i="0" smtClean="0"/>
            <a:t>MSI</a:t>
          </a:r>
          <a:endParaRPr lang="en-US" sz="1600"/>
        </a:p>
      </dgm:t>
    </dgm:pt>
    <dgm:pt modelId="{C606AA17-4805-4075-B9A3-89BBE3C1181D}" type="parTrans" cxnId="{F60C70A0-FE5A-45B8-9F6B-6A47A2BA8FED}">
      <dgm:prSet/>
      <dgm:spPr/>
      <dgm:t>
        <a:bodyPr/>
        <a:lstStyle/>
        <a:p>
          <a:endParaRPr lang="en-US" sz="1800"/>
        </a:p>
      </dgm:t>
    </dgm:pt>
    <dgm:pt modelId="{5F4A4DF9-5F2C-4FED-A449-E942FB0417D5}" type="sibTrans" cxnId="{F60C70A0-FE5A-45B8-9F6B-6A47A2BA8FED}">
      <dgm:prSet/>
      <dgm:spPr/>
      <dgm:t>
        <a:bodyPr/>
        <a:lstStyle/>
        <a:p>
          <a:endParaRPr lang="en-US" sz="1800"/>
        </a:p>
      </dgm:t>
    </dgm:pt>
    <dgm:pt modelId="{04FD02C8-8B8E-4958-8A5D-EB502F8B0B28}">
      <dgm:prSet phldrT="[Text]" custT="1"/>
      <dgm:spPr/>
      <dgm:t>
        <a:bodyPr/>
        <a:lstStyle/>
        <a:p>
          <a:r>
            <a:rPr lang="en-US" sz="1600" b="0" i="0" smtClean="0"/>
            <a:t>LSI</a:t>
          </a:r>
          <a:endParaRPr lang="en-US" sz="1600"/>
        </a:p>
      </dgm:t>
    </dgm:pt>
    <dgm:pt modelId="{441B3063-2EDF-4DEB-ADB9-791B4294E3D8}" type="parTrans" cxnId="{F6839DC6-70EF-4FAE-84D2-8C31E2639FF3}">
      <dgm:prSet/>
      <dgm:spPr/>
      <dgm:t>
        <a:bodyPr/>
        <a:lstStyle/>
        <a:p>
          <a:endParaRPr lang="en-US" sz="1800"/>
        </a:p>
      </dgm:t>
    </dgm:pt>
    <dgm:pt modelId="{5BF6D2AC-0066-4B48-8F3A-B110E40FCDC0}" type="sibTrans" cxnId="{F6839DC6-70EF-4FAE-84D2-8C31E2639FF3}">
      <dgm:prSet/>
      <dgm:spPr/>
      <dgm:t>
        <a:bodyPr/>
        <a:lstStyle/>
        <a:p>
          <a:endParaRPr lang="en-US" sz="1800"/>
        </a:p>
      </dgm:t>
    </dgm:pt>
    <dgm:pt modelId="{18D9DC49-7405-44C1-8980-937A17FBEAAD}">
      <dgm:prSet phldrT="[Text]" custT="1"/>
      <dgm:spPr/>
      <dgm:t>
        <a:bodyPr/>
        <a:lstStyle/>
        <a:p>
          <a:r>
            <a:rPr lang="en-US" sz="1600" b="0" i="0" smtClean="0"/>
            <a:t>VLSI</a:t>
          </a:r>
          <a:endParaRPr lang="en-US" sz="1600"/>
        </a:p>
      </dgm:t>
    </dgm:pt>
    <dgm:pt modelId="{92B18FF6-6D54-4C88-BEAF-8F26D7F7B47D}" type="parTrans" cxnId="{C7F1848C-C054-4B0A-AAE8-FA0C71C27562}">
      <dgm:prSet/>
      <dgm:spPr/>
      <dgm:t>
        <a:bodyPr/>
        <a:lstStyle/>
        <a:p>
          <a:endParaRPr lang="en-US" sz="1800"/>
        </a:p>
      </dgm:t>
    </dgm:pt>
    <dgm:pt modelId="{7C841726-B7AE-4B8A-9BF0-46B0FB79A9C8}" type="sibTrans" cxnId="{C7F1848C-C054-4B0A-AAE8-FA0C71C27562}">
      <dgm:prSet/>
      <dgm:spPr/>
      <dgm:t>
        <a:bodyPr/>
        <a:lstStyle/>
        <a:p>
          <a:endParaRPr lang="en-US" sz="1800"/>
        </a:p>
      </dgm:t>
    </dgm:pt>
    <dgm:pt modelId="{EA056551-C2C7-4C8B-8734-95E158213D00}">
      <dgm:prSet phldrT="[Text]" custT="1"/>
      <dgm:spPr/>
      <dgm:t>
        <a:bodyPr/>
        <a:lstStyle/>
        <a:p>
          <a:r>
            <a:rPr lang="en-US" sz="1600" b="0" i="0" smtClean="0"/>
            <a:t>SLSI</a:t>
          </a:r>
          <a:endParaRPr lang="en-US" sz="1600"/>
        </a:p>
      </dgm:t>
    </dgm:pt>
    <dgm:pt modelId="{BA0CBD73-03B0-4B68-9C30-CED8DFBCC135}" type="parTrans" cxnId="{F022D152-BF61-4081-8B68-A7792F475CB1}">
      <dgm:prSet/>
      <dgm:spPr/>
      <dgm:t>
        <a:bodyPr/>
        <a:lstStyle/>
        <a:p>
          <a:endParaRPr lang="en-US" sz="1800"/>
        </a:p>
      </dgm:t>
    </dgm:pt>
    <dgm:pt modelId="{50923F21-5550-4006-9FD9-3E19592EED73}" type="sibTrans" cxnId="{F022D152-BF61-4081-8B68-A7792F475CB1}">
      <dgm:prSet/>
      <dgm:spPr/>
      <dgm:t>
        <a:bodyPr/>
        <a:lstStyle/>
        <a:p>
          <a:endParaRPr lang="en-US" sz="1800"/>
        </a:p>
      </dgm:t>
    </dgm:pt>
    <dgm:pt modelId="{58019185-E4AD-472C-9729-01ECA14DFE38}">
      <dgm:prSet phldrT="[Text]" custT="1"/>
      <dgm:spPr/>
      <dgm:t>
        <a:bodyPr/>
        <a:lstStyle/>
        <a:p>
          <a:r>
            <a:rPr lang="en-US" sz="1600" b="0" i="0" smtClean="0"/>
            <a:t>ULSI</a:t>
          </a:r>
          <a:endParaRPr lang="en-US" sz="1600"/>
        </a:p>
      </dgm:t>
    </dgm:pt>
    <dgm:pt modelId="{AE022FE3-49CA-4B0B-9704-BD77E1F8AC75}" type="parTrans" cxnId="{C4695A6F-6AE7-44FF-BDE0-CFF0B04AA1E8}">
      <dgm:prSet/>
      <dgm:spPr/>
      <dgm:t>
        <a:bodyPr/>
        <a:lstStyle/>
        <a:p>
          <a:endParaRPr lang="en-US" sz="1800"/>
        </a:p>
      </dgm:t>
    </dgm:pt>
    <dgm:pt modelId="{9C5C3992-94B0-47BD-8CA4-01ACF7E208DF}" type="sibTrans" cxnId="{C4695A6F-6AE7-44FF-BDE0-CFF0B04AA1E8}">
      <dgm:prSet/>
      <dgm:spPr/>
      <dgm:t>
        <a:bodyPr/>
        <a:lstStyle/>
        <a:p>
          <a:endParaRPr lang="en-US" sz="1800"/>
        </a:p>
      </dgm:t>
    </dgm:pt>
    <dgm:pt modelId="{69047387-32EF-4D13-950A-74FF7A18CE35}" type="pres">
      <dgm:prSet presAssocID="{B094C977-07B2-44BF-9C10-733536087977}" presName="rootnode" presStyleCnt="0">
        <dgm:presLayoutVars>
          <dgm:chMax/>
          <dgm:chPref/>
          <dgm:dir/>
          <dgm:animLvl val="lvl"/>
        </dgm:presLayoutVars>
      </dgm:prSet>
      <dgm:spPr/>
      <dgm:t>
        <a:bodyPr/>
        <a:lstStyle/>
        <a:p>
          <a:endParaRPr lang="en-US"/>
        </a:p>
      </dgm:t>
    </dgm:pt>
    <dgm:pt modelId="{BFFBD847-199E-49BC-BCB8-75D018C59FF5}" type="pres">
      <dgm:prSet presAssocID="{61CDD035-980B-439C-8DCA-420DEB496590}" presName="composite" presStyleCnt="0"/>
      <dgm:spPr/>
    </dgm:pt>
    <dgm:pt modelId="{68C89149-B408-4AC5-A4A4-4C0173767E62}" type="pres">
      <dgm:prSet presAssocID="{61CDD035-980B-439C-8DCA-420DEB496590}" presName="LShape" presStyleLbl="alignNode1" presStyleIdx="0" presStyleCnt="11"/>
      <dgm:spPr/>
    </dgm:pt>
    <dgm:pt modelId="{82621729-6468-49CB-89EE-95803E459E4E}" type="pres">
      <dgm:prSet presAssocID="{61CDD035-980B-439C-8DCA-420DEB496590}" presName="ParentText" presStyleLbl="revTx" presStyleIdx="0" presStyleCnt="6">
        <dgm:presLayoutVars>
          <dgm:chMax val="0"/>
          <dgm:chPref val="0"/>
          <dgm:bulletEnabled val="1"/>
        </dgm:presLayoutVars>
      </dgm:prSet>
      <dgm:spPr/>
      <dgm:t>
        <a:bodyPr/>
        <a:lstStyle/>
        <a:p>
          <a:endParaRPr lang="en-US"/>
        </a:p>
      </dgm:t>
    </dgm:pt>
    <dgm:pt modelId="{6834C63E-A7FC-4438-8417-5F27DDE0E0E6}" type="pres">
      <dgm:prSet presAssocID="{61CDD035-980B-439C-8DCA-420DEB496590}" presName="Triangle" presStyleLbl="alignNode1" presStyleIdx="1" presStyleCnt="11"/>
      <dgm:spPr/>
    </dgm:pt>
    <dgm:pt modelId="{6409FB51-A6DF-432E-AB39-9F6DEDE9F187}" type="pres">
      <dgm:prSet presAssocID="{DCEBA724-ABAE-4914-9BA8-C5539E71E12A}" presName="sibTrans" presStyleCnt="0"/>
      <dgm:spPr/>
    </dgm:pt>
    <dgm:pt modelId="{B9C52D0D-5420-4E7E-B5B0-482590D278EF}" type="pres">
      <dgm:prSet presAssocID="{DCEBA724-ABAE-4914-9BA8-C5539E71E12A}" presName="space" presStyleCnt="0"/>
      <dgm:spPr/>
    </dgm:pt>
    <dgm:pt modelId="{7F002D80-67C9-438C-9E1C-E75FFD8495BB}" type="pres">
      <dgm:prSet presAssocID="{0CE72948-3784-4223-8E44-50D0691ABF6C}" presName="composite" presStyleCnt="0"/>
      <dgm:spPr/>
    </dgm:pt>
    <dgm:pt modelId="{B4A91E0E-F5AB-4B63-962C-6A49250613A7}" type="pres">
      <dgm:prSet presAssocID="{0CE72948-3784-4223-8E44-50D0691ABF6C}" presName="LShape" presStyleLbl="alignNode1" presStyleIdx="2" presStyleCnt="11"/>
      <dgm:spPr/>
    </dgm:pt>
    <dgm:pt modelId="{09762277-BEF1-4C6E-B5D0-D044697DD7D9}" type="pres">
      <dgm:prSet presAssocID="{0CE72948-3784-4223-8E44-50D0691ABF6C}" presName="ParentText" presStyleLbl="revTx" presStyleIdx="1" presStyleCnt="6">
        <dgm:presLayoutVars>
          <dgm:chMax val="0"/>
          <dgm:chPref val="0"/>
          <dgm:bulletEnabled val="1"/>
        </dgm:presLayoutVars>
      </dgm:prSet>
      <dgm:spPr/>
      <dgm:t>
        <a:bodyPr/>
        <a:lstStyle/>
        <a:p>
          <a:endParaRPr lang="en-US"/>
        </a:p>
      </dgm:t>
    </dgm:pt>
    <dgm:pt modelId="{A90BC3CD-9409-4E83-9C96-86AF5B25CCB9}" type="pres">
      <dgm:prSet presAssocID="{0CE72948-3784-4223-8E44-50D0691ABF6C}" presName="Triangle" presStyleLbl="alignNode1" presStyleIdx="3" presStyleCnt="11"/>
      <dgm:spPr/>
    </dgm:pt>
    <dgm:pt modelId="{1A66A3CC-8F71-42BA-A616-077C4CFDBF5A}" type="pres">
      <dgm:prSet presAssocID="{5F4A4DF9-5F2C-4FED-A449-E942FB0417D5}" presName="sibTrans" presStyleCnt="0"/>
      <dgm:spPr/>
    </dgm:pt>
    <dgm:pt modelId="{9079C4A5-237A-432F-9EF9-E60B988BD90F}" type="pres">
      <dgm:prSet presAssocID="{5F4A4DF9-5F2C-4FED-A449-E942FB0417D5}" presName="space" presStyleCnt="0"/>
      <dgm:spPr/>
    </dgm:pt>
    <dgm:pt modelId="{6AEDBB88-0764-4E12-82AA-684810620ECD}" type="pres">
      <dgm:prSet presAssocID="{04FD02C8-8B8E-4958-8A5D-EB502F8B0B28}" presName="composite" presStyleCnt="0"/>
      <dgm:spPr/>
    </dgm:pt>
    <dgm:pt modelId="{22F55002-552F-42C4-AFE6-D0400E594261}" type="pres">
      <dgm:prSet presAssocID="{04FD02C8-8B8E-4958-8A5D-EB502F8B0B28}" presName="LShape" presStyleLbl="alignNode1" presStyleIdx="4" presStyleCnt="11"/>
      <dgm:spPr/>
    </dgm:pt>
    <dgm:pt modelId="{7CE336CE-89C2-4F43-8BC5-B2FBF639CAEB}" type="pres">
      <dgm:prSet presAssocID="{04FD02C8-8B8E-4958-8A5D-EB502F8B0B28}" presName="ParentText" presStyleLbl="revTx" presStyleIdx="2" presStyleCnt="6">
        <dgm:presLayoutVars>
          <dgm:chMax val="0"/>
          <dgm:chPref val="0"/>
          <dgm:bulletEnabled val="1"/>
        </dgm:presLayoutVars>
      </dgm:prSet>
      <dgm:spPr/>
      <dgm:t>
        <a:bodyPr/>
        <a:lstStyle/>
        <a:p>
          <a:endParaRPr lang="en-US"/>
        </a:p>
      </dgm:t>
    </dgm:pt>
    <dgm:pt modelId="{867FBAB1-DAB5-4ABA-B99F-B5E4EE243D80}" type="pres">
      <dgm:prSet presAssocID="{04FD02C8-8B8E-4958-8A5D-EB502F8B0B28}" presName="Triangle" presStyleLbl="alignNode1" presStyleIdx="5" presStyleCnt="11"/>
      <dgm:spPr/>
    </dgm:pt>
    <dgm:pt modelId="{A58316E3-A5DF-4121-918B-554874A119F9}" type="pres">
      <dgm:prSet presAssocID="{5BF6D2AC-0066-4B48-8F3A-B110E40FCDC0}" presName="sibTrans" presStyleCnt="0"/>
      <dgm:spPr/>
    </dgm:pt>
    <dgm:pt modelId="{53334871-9F59-4DF3-8F97-52DF5DC7C7B4}" type="pres">
      <dgm:prSet presAssocID="{5BF6D2AC-0066-4B48-8F3A-B110E40FCDC0}" presName="space" presStyleCnt="0"/>
      <dgm:spPr/>
    </dgm:pt>
    <dgm:pt modelId="{797E8A48-E5F5-4DA4-A00B-F77ECDF7A888}" type="pres">
      <dgm:prSet presAssocID="{18D9DC49-7405-44C1-8980-937A17FBEAAD}" presName="composite" presStyleCnt="0"/>
      <dgm:spPr/>
    </dgm:pt>
    <dgm:pt modelId="{DE605717-26D9-4C3E-8D5D-13D75F4F17F8}" type="pres">
      <dgm:prSet presAssocID="{18D9DC49-7405-44C1-8980-937A17FBEAAD}" presName="LShape" presStyleLbl="alignNode1" presStyleIdx="6" presStyleCnt="11"/>
      <dgm:spPr/>
    </dgm:pt>
    <dgm:pt modelId="{865E53FB-60A5-4317-B759-E778BD61B6C0}" type="pres">
      <dgm:prSet presAssocID="{18D9DC49-7405-44C1-8980-937A17FBEAAD}" presName="ParentText" presStyleLbl="revTx" presStyleIdx="3" presStyleCnt="6">
        <dgm:presLayoutVars>
          <dgm:chMax val="0"/>
          <dgm:chPref val="0"/>
          <dgm:bulletEnabled val="1"/>
        </dgm:presLayoutVars>
      </dgm:prSet>
      <dgm:spPr/>
      <dgm:t>
        <a:bodyPr/>
        <a:lstStyle/>
        <a:p>
          <a:endParaRPr lang="en-US"/>
        </a:p>
      </dgm:t>
    </dgm:pt>
    <dgm:pt modelId="{676BC3DF-78D6-479E-AB70-E5CF54277CA8}" type="pres">
      <dgm:prSet presAssocID="{18D9DC49-7405-44C1-8980-937A17FBEAAD}" presName="Triangle" presStyleLbl="alignNode1" presStyleIdx="7" presStyleCnt="11"/>
      <dgm:spPr/>
    </dgm:pt>
    <dgm:pt modelId="{6DB0045C-BF9A-41B7-AFDB-23D2994DBE0A}" type="pres">
      <dgm:prSet presAssocID="{7C841726-B7AE-4B8A-9BF0-46B0FB79A9C8}" presName="sibTrans" presStyleCnt="0"/>
      <dgm:spPr/>
    </dgm:pt>
    <dgm:pt modelId="{894F67AE-CCBD-48EA-A04B-53E695B12671}" type="pres">
      <dgm:prSet presAssocID="{7C841726-B7AE-4B8A-9BF0-46B0FB79A9C8}" presName="space" presStyleCnt="0"/>
      <dgm:spPr/>
    </dgm:pt>
    <dgm:pt modelId="{6D305CF9-F79C-4918-83ED-C1D0B8EF0AF0}" type="pres">
      <dgm:prSet presAssocID="{EA056551-C2C7-4C8B-8734-95E158213D00}" presName="composite" presStyleCnt="0"/>
      <dgm:spPr/>
    </dgm:pt>
    <dgm:pt modelId="{703E4C0A-0E47-4CCE-8820-CEFFAEF5B489}" type="pres">
      <dgm:prSet presAssocID="{EA056551-C2C7-4C8B-8734-95E158213D00}" presName="LShape" presStyleLbl="alignNode1" presStyleIdx="8" presStyleCnt="11"/>
      <dgm:spPr/>
    </dgm:pt>
    <dgm:pt modelId="{C93EABFA-A020-461B-9389-050BDEBF84D0}" type="pres">
      <dgm:prSet presAssocID="{EA056551-C2C7-4C8B-8734-95E158213D00}" presName="ParentText" presStyleLbl="revTx" presStyleIdx="4" presStyleCnt="6">
        <dgm:presLayoutVars>
          <dgm:chMax val="0"/>
          <dgm:chPref val="0"/>
          <dgm:bulletEnabled val="1"/>
        </dgm:presLayoutVars>
      </dgm:prSet>
      <dgm:spPr/>
      <dgm:t>
        <a:bodyPr/>
        <a:lstStyle/>
        <a:p>
          <a:endParaRPr lang="en-US"/>
        </a:p>
      </dgm:t>
    </dgm:pt>
    <dgm:pt modelId="{9BB30EDD-02C4-4F9C-9E8E-7F1707F84814}" type="pres">
      <dgm:prSet presAssocID="{EA056551-C2C7-4C8B-8734-95E158213D00}" presName="Triangle" presStyleLbl="alignNode1" presStyleIdx="9" presStyleCnt="11"/>
      <dgm:spPr/>
    </dgm:pt>
    <dgm:pt modelId="{F12082D1-7F23-4E97-AFB9-F946FA0CB46B}" type="pres">
      <dgm:prSet presAssocID="{50923F21-5550-4006-9FD9-3E19592EED73}" presName="sibTrans" presStyleCnt="0"/>
      <dgm:spPr/>
    </dgm:pt>
    <dgm:pt modelId="{0E1871D1-A24F-4690-9D1F-E42A14F63000}" type="pres">
      <dgm:prSet presAssocID="{50923F21-5550-4006-9FD9-3E19592EED73}" presName="space" presStyleCnt="0"/>
      <dgm:spPr/>
    </dgm:pt>
    <dgm:pt modelId="{CD4482B3-414A-4E12-87C1-7F5D26468680}" type="pres">
      <dgm:prSet presAssocID="{58019185-E4AD-472C-9729-01ECA14DFE38}" presName="composite" presStyleCnt="0"/>
      <dgm:spPr/>
    </dgm:pt>
    <dgm:pt modelId="{656B35E8-08F4-47ED-BB79-D496DF59D3C8}" type="pres">
      <dgm:prSet presAssocID="{58019185-E4AD-472C-9729-01ECA14DFE38}" presName="LShape" presStyleLbl="alignNode1" presStyleIdx="10" presStyleCnt="11"/>
      <dgm:spPr/>
    </dgm:pt>
    <dgm:pt modelId="{F1E0B0BE-F721-4D40-A366-F3DF6256F385}" type="pres">
      <dgm:prSet presAssocID="{58019185-E4AD-472C-9729-01ECA14DFE38}" presName="ParentText" presStyleLbl="revTx" presStyleIdx="5" presStyleCnt="6">
        <dgm:presLayoutVars>
          <dgm:chMax val="0"/>
          <dgm:chPref val="0"/>
          <dgm:bulletEnabled val="1"/>
        </dgm:presLayoutVars>
      </dgm:prSet>
      <dgm:spPr/>
      <dgm:t>
        <a:bodyPr/>
        <a:lstStyle/>
        <a:p>
          <a:endParaRPr lang="en-US"/>
        </a:p>
      </dgm:t>
    </dgm:pt>
  </dgm:ptLst>
  <dgm:cxnLst>
    <dgm:cxn modelId="{9B310ED1-6FF1-4221-80EC-73F78BFB94B6}" type="presOf" srcId="{61CDD035-980B-439C-8DCA-420DEB496590}" destId="{82621729-6468-49CB-89EE-95803E459E4E}" srcOrd="0" destOrd="0" presId="urn:microsoft.com/office/officeart/2009/3/layout/StepUpProcess"/>
    <dgm:cxn modelId="{F022D152-BF61-4081-8B68-A7792F475CB1}" srcId="{B094C977-07B2-44BF-9C10-733536087977}" destId="{EA056551-C2C7-4C8B-8734-95E158213D00}" srcOrd="4" destOrd="0" parTransId="{BA0CBD73-03B0-4B68-9C30-CED8DFBCC135}" sibTransId="{50923F21-5550-4006-9FD9-3E19592EED73}"/>
    <dgm:cxn modelId="{363C0EDE-DA28-45B8-92ED-BE1BFDD0C3C6}" srcId="{B094C977-07B2-44BF-9C10-733536087977}" destId="{61CDD035-980B-439C-8DCA-420DEB496590}" srcOrd="0" destOrd="0" parTransId="{A275A3A0-75D8-421F-ADBD-A3DF29B9FF6B}" sibTransId="{DCEBA724-ABAE-4914-9BA8-C5539E71E12A}"/>
    <dgm:cxn modelId="{622B931A-491E-41DC-95F7-5A979F9DCF44}" type="presOf" srcId="{B094C977-07B2-44BF-9C10-733536087977}" destId="{69047387-32EF-4D13-950A-74FF7A18CE35}" srcOrd="0" destOrd="0" presId="urn:microsoft.com/office/officeart/2009/3/layout/StepUpProcess"/>
    <dgm:cxn modelId="{9C71762C-87E9-4292-A560-6B9B280B2BBA}" type="presOf" srcId="{04FD02C8-8B8E-4958-8A5D-EB502F8B0B28}" destId="{7CE336CE-89C2-4F43-8BC5-B2FBF639CAEB}" srcOrd="0" destOrd="0" presId="urn:microsoft.com/office/officeart/2009/3/layout/StepUpProcess"/>
    <dgm:cxn modelId="{F6839DC6-70EF-4FAE-84D2-8C31E2639FF3}" srcId="{B094C977-07B2-44BF-9C10-733536087977}" destId="{04FD02C8-8B8E-4958-8A5D-EB502F8B0B28}" srcOrd="2" destOrd="0" parTransId="{441B3063-2EDF-4DEB-ADB9-791B4294E3D8}" sibTransId="{5BF6D2AC-0066-4B48-8F3A-B110E40FCDC0}"/>
    <dgm:cxn modelId="{F60C70A0-FE5A-45B8-9F6B-6A47A2BA8FED}" srcId="{B094C977-07B2-44BF-9C10-733536087977}" destId="{0CE72948-3784-4223-8E44-50D0691ABF6C}" srcOrd="1" destOrd="0" parTransId="{C606AA17-4805-4075-B9A3-89BBE3C1181D}" sibTransId="{5F4A4DF9-5F2C-4FED-A449-E942FB0417D5}"/>
    <dgm:cxn modelId="{C4695A6F-6AE7-44FF-BDE0-CFF0B04AA1E8}" srcId="{B094C977-07B2-44BF-9C10-733536087977}" destId="{58019185-E4AD-472C-9729-01ECA14DFE38}" srcOrd="5" destOrd="0" parTransId="{AE022FE3-49CA-4B0B-9704-BD77E1F8AC75}" sibTransId="{9C5C3992-94B0-47BD-8CA4-01ACF7E208DF}"/>
    <dgm:cxn modelId="{C7F1848C-C054-4B0A-AAE8-FA0C71C27562}" srcId="{B094C977-07B2-44BF-9C10-733536087977}" destId="{18D9DC49-7405-44C1-8980-937A17FBEAAD}" srcOrd="3" destOrd="0" parTransId="{92B18FF6-6D54-4C88-BEAF-8F26D7F7B47D}" sibTransId="{7C841726-B7AE-4B8A-9BF0-46B0FB79A9C8}"/>
    <dgm:cxn modelId="{3E7301FE-48C3-473D-A8FC-A018355A7BF5}" type="presOf" srcId="{58019185-E4AD-472C-9729-01ECA14DFE38}" destId="{F1E0B0BE-F721-4D40-A366-F3DF6256F385}" srcOrd="0" destOrd="0" presId="urn:microsoft.com/office/officeart/2009/3/layout/StepUpProcess"/>
    <dgm:cxn modelId="{6E134321-FD37-410B-81AF-076B13338231}" type="presOf" srcId="{EA056551-C2C7-4C8B-8734-95E158213D00}" destId="{C93EABFA-A020-461B-9389-050BDEBF84D0}" srcOrd="0" destOrd="0" presId="urn:microsoft.com/office/officeart/2009/3/layout/StepUpProcess"/>
    <dgm:cxn modelId="{E72A3DEC-C4D9-4F43-98FA-25DFA68F1457}" type="presOf" srcId="{0CE72948-3784-4223-8E44-50D0691ABF6C}" destId="{09762277-BEF1-4C6E-B5D0-D044697DD7D9}" srcOrd="0" destOrd="0" presId="urn:microsoft.com/office/officeart/2009/3/layout/StepUpProcess"/>
    <dgm:cxn modelId="{1DFDF28B-354A-4443-AF15-032736A241CE}" type="presOf" srcId="{18D9DC49-7405-44C1-8980-937A17FBEAAD}" destId="{865E53FB-60A5-4317-B759-E778BD61B6C0}" srcOrd="0" destOrd="0" presId="urn:microsoft.com/office/officeart/2009/3/layout/StepUpProcess"/>
    <dgm:cxn modelId="{3C168230-5BB9-413E-80BC-456879465E3A}" type="presParOf" srcId="{69047387-32EF-4D13-950A-74FF7A18CE35}" destId="{BFFBD847-199E-49BC-BCB8-75D018C59FF5}" srcOrd="0" destOrd="0" presId="urn:microsoft.com/office/officeart/2009/3/layout/StepUpProcess"/>
    <dgm:cxn modelId="{CC666F1D-68F1-491B-9C1B-B01258A38109}" type="presParOf" srcId="{BFFBD847-199E-49BC-BCB8-75D018C59FF5}" destId="{68C89149-B408-4AC5-A4A4-4C0173767E62}" srcOrd="0" destOrd="0" presId="urn:microsoft.com/office/officeart/2009/3/layout/StepUpProcess"/>
    <dgm:cxn modelId="{32167CE4-F368-43C2-9E81-88D80265A423}" type="presParOf" srcId="{BFFBD847-199E-49BC-BCB8-75D018C59FF5}" destId="{82621729-6468-49CB-89EE-95803E459E4E}" srcOrd="1" destOrd="0" presId="urn:microsoft.com/office/officeart/2009/3/layout/StepUpProcess"/>
    <dgm:cxn modelId="{74C3EA64-7BEA-49E2-B306-716DFA81E40C}" type="presParOf" srcId="{BFFBD847-199E-49BC-BCB8-75D018C59FF5}" destId="{6834C63E-A7FC-4438-8417-5F27DDE0E0E6}" srcOrd="2" destOrd="0" presId="urn:microsoft.com/office/officeart/2009/3/layout/StepUpProcess"/>
    <dgm:cxn modelId="{A38BF5E4-8659-449F-BCEC-CABA50C5C276}" type="presParOf" srcId="{69047387-32EF-4D13-950A-74FF7A18CE35}" destId="{6409FB51-A6DF-432E-AB39-9F6DEDE9F187}" srcOrd="1" destOrd="0" presId="urn:microsoft.com/office/officeart/2009/3/layout/StepUpProcess"/>
    <dgm:cxn modelId="{E5FF8DC6-A421-4CDC-917D-F340E351892C}" type="presParOf" srcId="{6409FB51-A6DF-432E-AB39-9F6DEDE9F187}" destId="{B9C52D0D-5420-4E7E-B5B0-482590D278EF}" srcOrd="0" destOrd="0" presId="urn:microsoft.com/office/officeart/2009/3/layout/StepUpProcess"/>
    <dgm:cxn modelId="{B1465700-B72C-4597-BDFA-10C556CAF4C3}" type="presParOf" srcId="{69047387-32EF-4D13-950A-74FF7A18CE35}" destId="{7F002D80-67C9-438C-9E1C-E75FFD8495BB}" srcOrd="2" destOrd="0" presId="urn:microsoft.com/office/officeart/2009/3/layout/StepUpProcess"/>
    <dgm:cxn modelId="{955971B4-7483-4202-8A07-3330D2614C0F}" type="presParOf" srcId="{7F002D80-67C9-438C-9E1C-E75FFD8495BB}" destId="{B4A91E0E-F5AB-4B63-962C-6A49250613A7}" srcOrd="0" destOrd="0" presId="urn:microsoft.com/office/officeart/2009/3/layout/StepUpProcess"/>
    <dgm:cxn modelId="{505EA45B-4733-47D3-84F9-E3504E18685B}" type="presParOf" srcId="{7F002D80-67C9-438C-9E1C-E75FFD8495BB}" destId="{09762277-BEF1-4C6E-B5D0-D044697DD7D9}" srcOrd="1" destOrd="0" presId="urn:microsoft.com/office/officeart/2009/3/layout/StepUpProcess"/>
    <dgm:cxn modelId="{55C6319D-2D4D-472F-B6DE-E23B4DB13B96}" type="presParOf" srcId="{7F002D80-67C9-438C-9E1C-E75FFD8495BB}" destId="{A90BC3CD-9409-4E83-9C96-86AF5B25CCB9}" srcOrd="2" destOrd="0" presId="urn:microsoft.com/office/officeart/2009/3/layout/StepUpProcess"/>
    <dgm:cxn modelId="{D257D13A-B7A2-41CF-AED3-A31C891DE8C0}" type="presParOf" srcId="{69047387-32EF-4D13-950A-74FF7A18CE35}" destId="{1A66A3CC-8F71-42BA-A616-077C4CFDBF5A}" srcOrd="3" destOrd="0" presId="urn:microsoft.com/office/officeart/2009/3/layout/StepUpProcess"/>
    <dgm:cxn modelId="{A6BA7BF5-5752-4889-826E-1C4112FE85EE}" type="presParOf" srcId="{1A66A3CC-8F71-42BA-A616-077C4CFDBF5A}" destId="{9079C4A5-237A-432F-9EF9-E60B988BD90F}" srcOrd="0" destOrd="0" presId="urn:microsoft.com/office/officeart/2009/3/layout/StepUpProcess"/>
    <dgm:cxn modelId="{7F05A905-BA18-45BF-8F36-9C51B7C4367D}" type="presParOf" srcId="{69047387-32EF-4D13-950A-74FF7A18CE35}" destId="{6AEDBB88-0764-4E12-82AA-684810620ECD}" srcOrd="4" destOrd="0" presId="urn:microsoft.com/office/officeart/2009/3/layout/StepUpProcess"/>
    <dgm:cxn modelId="{5A411F34-8B21-4B02-B680-71A0FE27A348}" type="presParOf" srcId="{6AEDBB88-0764-4E12-82AA-684810620ECD}" destId="{22F55002-552F-42C4-AFE6-D0400E594261}" srcOrd="0" destOrd="0" presId="urn:microsoft.com/office/officeart/2009/3/layout/StepUpProcess"/>
    <dgm:cxn modelId="{7CF60585-AEA6-43A9-8E4C-DB8958C5932C}" type="presParOf" srcId="{6AEDBB88-0764-4E12-82AA-684810620ECD}" destId="{7CE336CE-89C2-4F43-8BC5-B2FBF639CAEB}" srcOrd="1" destOrd="0" presId="urn:microsoft.com/office/officeart/2009/3/layout/StepUpProcess"/>
    <dgm:cxn modelId="{9D070A2D-72B3-4BAA-9132-3FFEED030C3F}" type="presParOf" srcId="{6AEDBB88-0764-4E12-82AA-684810620ECD}" destId="{867FBAB1-DAB5-4ABA-B99F-B5E4EE243D80}" srcOrd="2" destOrd="0" presId="urn:microsoft.com/office/officeart/2009/3/layout/StepUpProcess"/>
    <dgm:cxn modelId="{E2E805D6-CF34-4914-AC19-48C7C1618F8B}" type="presParOf" srcId="{69047387-32EF-4D13-950A-74FF7A18CE35}" destId="{A58316E3-A5DF-4121-918B-554874A119F9}" srcOrd="5" destOrd="0" presId="urn:microsoft.com/office/officeart/2009/3/layout/StepUpProcess"/>
    <dgm:cxn modelId="{D6E74114-D2AE-449A-A678-67431E481374}" type="presParOf" srcId="{A58316E3-A5DF-4121-918B-554874A119F9}" destId="{53334871-9F59-4DF3-8F97-52DF5DC7C7B4}" srcOrd="0" destOrd="0" presId="urn:microsoft.com/office/officeart/2009/3/layout/StepUpProcess"/>
    <dgm:cxn modelId="{533428C0-17E7-46FD-A698-6AFE8EC7AD8E}" type="presParOf" srcId="{69047387-32EF-4D13-950A-74FF7A18CE35}" destId="{797E8A48-E5F5-4DA4-A00B-F77ECDF7A888}" srcOrd="6" destOrd="0" presId="urn:microsoft.com/office/officeart/2009/3/layout/StepUpProcess"/>
    <dgm:cxn modelId="{91B76E61-17B4-4D66-9492-370C1AC9A45C}" type="presParOf" srcId="{797E8A48-E5F5-4DA4-A00B-F77ECDF7A888}" destId="{DE605717-26D9-4C3E-8D5D-13D75F4F17F8}" srcOrd="0" destOrd="0" presId="urn:microsoft.com/office/officeart/2009/3/layout/StepUpProcess"/>
    <dgm:cxn modelId="{5B3BB432-DD1E-4411-AE07-593F0F8CFF0D}" type="presParOf" srcId="{797E8A48-E5F5-4DA4-A00B-F77ECDF7A888}" destId="{865E53FB-60A5-4317-B759-E778BD61B6C0}" srcOrd="1" destOrd="0" presId="urn:microsoft.com/office/officeart/2009/3/layout/StepUpProcess"/>
    <dgm:cxn modelId="{F522C153-7AD3-43B2-BD83-3700986820EB}" type="presParOf" srcId="{797E8A48-E5F5-4DA4-A00B-F77ECDF7A888}" destId="{676BC3DF-78D6-479E-AB70-E5CF54277CA8}" srcOrd="2" destOrd="0" presId="urn:microsoft.com/office/officeart/2009/3/layout/StepUpProcess"/>
    <dgm:cxn modelId="{7DD88494-740C-47F8-A841-41CA7655414F}" type="presParOf" srcId="{69047387-32EF-4D13-950A-74FF7A18CE35}" destId="{6DB0045C-BF9A-41B7-AFDB-23D2994DBE0A}" srcOrd="7" destOrd="0" presId="urn:microsoft.com/office/officeart/2009/3/layout/StepUpProcess"/>
    <dgm:cxn modelId="{FE08B70A-E86F-40E1-95F3-13AB56EB78BB}" type="presParOf" srcId="{6DB0045C-BF9A-41B7-AFDB-23D2994DBE0A}" destId="{894F67AE-CCBD-48EA-A04B-53E695B12671}" srcOrd="0" destOrd="0" presId="urn:microsoft.com/office/officeart/2009/3/layout/StepUpProcess"/>
    <dgm:cxn modelId="{DEF8C7A9-3BE1-45EB-91C2-D97FF50580B1}" type="presParOf" srcId="{69047387-32EF-4D13-950A-74FF7A18CE35}" destId="{6D305CF9-F79C-4918-83ED-C1D0B8EF0AF0}" srcOrd="8" destOrd="0" presId="urn:microsoft.com/office/officeart/2009/3/layout/StepUpProcess"/>
    <dgm:cxn modelId="{E65655BC-EB98-4422-9B47-99312424CC37}" type="presParOf" srcId="{6D305CF9-F79C-4918-83ED-C1D0B8EF0AF0}" destId="{703E4C0A-0E47-4CCE-8820-CEFFAEF5B489}" srcOrd="0" destOrd="0" presId="urn:microsoft.com/office/officeart/2009/3/layout/StepUpProcess"/>
    <dgm:cxn modelId="{6DFFB98B-7742-4423-823C-E40657213592}" type="presParOf" srcId="{6D305CF9-F79C-4918-83ED-C1D0B8EF0AF0}" destId="{C93EABFA-A020-461B-9389-050BDEBF84D0}" srcOrd="1" destOrd="0" presId="urn:microsoft.com/office/officeart/2009/3/layout/StepUpProcess"/>
    <dgm:cxn modelId="{FCC70A4B-B51E-4108-AC7D-8273C88AA465}" type="presParOf" srcId="{6D305CF9-F79C-4918-83ED-C1D0B8EF0AF0}" destId="{9BB30EDD-02C4-4F9C-9E8E-7F1707F84814}" srcOrd="2" destOrd="0" presId="urn:microsoft.com/office/officeart/2009/3/layout/StepUpProcess"/>
    <dgm:cxn modelId="{D7A1E969-2871-4AF6-8A87-52D762466204}" type="presParOf" srcId="{69047387-32EF-4D13-950A-74FF7A18CE35}" destId="{F12082D1-7F23-4E97-AFB9-F946FA0CB46B}" srcOrd="9" destOrd="0" presId="urn:microsoft.com/office/officeart/2009/3/layout/StepUpProcess"/>
    <dgm:cxn modelId="{4D185985-3800-450B-ACA0-45A1DDF689FE}" type="presParOf" srcId="{F12082D1-7F23-4E97-AFB9-F946FA0CB46B}" destId="{0E1871D1-A24F-4690-9D1F-E42A14F63000}" srcOrd="0" destOrd="0" presId="urn:microsoft.com/office/officeart/2009/3/layout/StepUpProcess"/>
    <dgm:cxn modelId="{B6A00B4F-0ECF-4A9F-8D85-FE087EFA3FE4}" type="presParOf" srcId="{69047387-32EF-4D13-950A-74FF7A18CE35}" destId="{CD4482B3-414A-4E12-87C1-7F5D26468680}" srcOrd="10" destOrd="0" presId="urn:microsoft.com/office/officeart/2009/3/layout/StepUpProcess"/>
    <dgm:cxn modelId="{9CC14690-3AC7-42FE-9FCC-0905DDD7FA4B}" type="presParOf" srcId="{CD4482B3-414A-4E12-87C1-7F5D26468680}" destId="{656B35E8-08F4-47ED-BB79-D496DF59D3C8}" srcOrd="0" destOrd="0" presId="urn:microsoft.com/office/officeart/2009/3/layout/StepUpProcess"/>
    <dgm:cxn modelId="{B6102264-90E6-4418-A26E-3F3E7F4D9C57}" type="presParOf" srcId="{CD4482B3-414A-4E12-87C1-7F5D26468680}" destId="{F1E0B0BE-F721-4D40-A366-F3DF6256F38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9694A-6C63-4B23-90F6-4F208C00D399}">
      <dsp:nvSpPr>
        <dsp:cNvPr id="0" name=""/>
        <dsp:cNvSpPr/>
      </dsp:nvSpPr>
      <dsp:spPr>
        <a:xfrm rot="5400000">
          <a:off x="7302219" y="-2677792"/>
          <a:ext cx="388066" cy="5841272"/>
        </a:xfrm>
        <a:prstGeom prst="round2SameRect">
          <a:avLst/>
        </a:prstGeom>
        <a:solidFill>
          <a:srgbClr val="00B050">
            <a:alpha val="90000"/>
          </a:srgb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Chức năng, nhiệm vụ</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5616" y="67755"/>
        <a:ext cx="5822328" cy="350178"/>
      </dsp:txXfrm>
    </dsp:sp>
    <dsp:sp modelId="{3230722F-B757-4673-BD2F-9D4BAB5CEE8D}">
      <dsp:nvSpPr>
        <dsp:cNvPr id="0" name=""/>
        <dsp:cNvSpPr/>
      </dsp:nvSpPr>
      <dsp:spPr>
        <a:xfrm>
          <a:off x="2326" y="302"/>
          <a:ext cx="4573289" cy="485083"/>
        </a:xfrm>
        <a:prstGeom prst="roundRect">
          <a:avLst/>
        </a:prstGeom>
        <a:solidFill>
          <a:srgbClr val="00B050"/>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vi-VN" sz="2400" kern="1200" smtClean="0">
              <a:latin typeface="Tahoma" panose="020B0604030504040204" pitchFamily="34" charset="0"/>
              <a:ea typeface="Tahoma" panose="020B0604030504040204" pitchFamily="34" charset="0"/>
              <a:cs typeface="Tahoma" panose="020B0604030504040204" pitchFamily="34" charset="0"/>
            </a:rPr>
            <a:t>Sơ</a:t>
          </a:r>
          <a:r>
            <a:rPr lang="en-US" sz="2400" kern="1200" smtClean="0">
              <a:latin typeface="Tahoma" panose="020B0604030504040204" pitchFamily="34" charset="0"/>
              <a:ea typeface="Tahoma" panose="020B0604030504040204" pitchFamily="34" charset="0"/>
              <a:cs typeface="Tahoma" panose="020B0604030504040204" pitchFamily="34" charset="0"/>
            </a:rPr>
            <a:t> lược linh kiện điện tử</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23982"/>
        <a:ext cx="4525929" cy="437723"/>
      </dsp:txXfrm>
    </dsp:sp>
    <dsp:sp modelId="{50337C7F-B7AE-4864-AD55-3C44E38AD033}">
      <dsp:nvSpPr>
        <dsp:cNvPr id="0" name=""/>
        <dsp:cNvSpPr/>
      </dsp:nvSpPr>
      <dsp:spPr>
        <a:xfrm rot="5400000">
          <a:off x="7300938" y="-2168455"/>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Orcad</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577092"/>
        <a:ext cx="5822328" cy="350178"/>
      </dsp:txXfrm>
    </dsp:sp>
    <dsp:sp modelId="{0E1F3EF9-B36C-44D2-82BA-B060A96D1007}">
      <dsp:nvSpPr>
        <dsp:cNvPr id="0" name=""/>
        <dsp:cNvSpPr/>
      </dsp:nvSpPr>
      <dsp:spPr>
        <a:xfrm>
          <a:off x="2326" y="509639"/>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Thiết kế sơ đồ mạch</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533319"/>
        <a:ext cx="4524648" cy="437723"/>
      </dsp:txXfrm>
    </dsp:sp>
    <dsp:sp modelId="{DB89E42B-B6F5-4B6C-A74D-013CA8A02D71}">
      <dsp:nvSpPr>
        <dsp:cNvPr id="0" name=""/>
        <dsp:cNvSpPr/>
      </dsp:nvSpPr>
      <dsp:spPr>
        <a:xfrm rot="5400000">
          <a:off x="7300938" y="-1659117"/>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Proteus</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1086430"/>
        <a:ext cx="5822328" cy="350178"/>
      </dsp:txXfrm>
    </dsp:sp>
    <dsp:sp modelId="{DDAC1B1A-750F-4438-9CA1-7370AB51FDC5}">
      <dsp:nvSpPr>
        <dsp:cNvPr id="0" name=""/>
        <dsp:cNvSpPr/>
      </dsp:nvSpPr>
      <dsp:spPr>
        <a:xfrm>
          <a:off x="2326" y="1018977"/>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Mô phỏng nguyên lý</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1042657"/>
        <a:ext cx="4524648" cy="437723"/>
      </dsp:txXfrm>
    </dsp:sp>
    <dsp:sp modelId="{329ECF1A-78BE-41CB-B252-8011825B67CD}">
      <dsp:nvSpPr>
        <dsp:cNvPr id="0" name=""/>
        <dsp:cNvSpPr/>
      </dsp:nvSpPr>
      <dsp:spPr>
        <a:xfrm rot="5400000">
          <a:off x="7300938" y="-1149780"/>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Sơ đồ chân, nhiệm vụ</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1595767"/>
        <a:ext cx="5822328" cy="350178"/>
      </dsp:txXfrm>
    </dsp:sp>
    <dsp:sp modelId="{8A3FE5E4-2689-4041-B2C5-C63BC276A3EF}">
      <dsp:nvSpPr>
        <dsp:cNvPr id="0" name=""/>
        <dsp:cNvSpPr/>
      </dsp:nvSpPr>
      <dsp:spPr>
        <a:xfrm>
          <a:off x="2326" y="1528314"/>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Tổng quan Arduino Uno R3</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1551994"/>
        <a:ext cx="4524648" cy="437723"/>
      </dsp:txXfrm>
    </dsp:sp>
    <dsp:sp modelId="{A66EBD3D-E7C5-421C-B8B5-728648057DDC}">
      <dsp:nvSpPr>
        <dsp:cNvPr id="0" name=""/>
        <dsp:cNvSpPr/>
      </dsp:nvSpPr>
      <dsp:spPr>
        <a:xfrm rot="5400000">
          <a:off x="7300938" y="-640443"/>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Lập trình căn bản</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2105104"/>
        <a:ext cx="5822328" cy="350178"/>
      </dsp:txXfrm>
    </dsp:sp>
    <dsp:sp modelId="{1C763A21-352A-41D1-A2E2-E305DABA275D}">
      <dsp:nvSpPr>
        <dsp:cNvPr id="0" name=""/>
        <dsp:cNvSpPr/>
      </dsp:nvSpPr>
      <dsp:spPr>
        <a:xfrm>
          <a:off x="2326" y="2037651"/>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Lập trình C cho Arduino</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2061331"/>
        <a:ext cx="4524648" cy="437723"/>
      </dsp:txXfrm>
    </dsp:sp>
    <dsp:sp modelId="{95E0557D-F0A1-4F38-8083-55DE7503164F}">
      <dsp:nvSpPr>
        <dsp:cNvPr id="0" name=""/>
        <dsp:cNvSpPr/>
      </dsp:nvSpPr>
      <dsp:spPr>
        <a:xfrm rot="5400000">
          <a:off x="7300938" y="-131105"/>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Apps Invention</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2614442"/>
        <a:ext cx="5822328" cy="350178"/>
      </dsp:txXfrm>
    </dsp:sp>
    <dsp:sp modelId="{B9324B26-5FF5-4FF7-9073-66103CBE8481}">
      <dsp:nvSpPr>
        <dsp:cNvPr id="0" name=""/>
        <dsp:cNvSpPr/>
      </dsp:nvSpPr>
      <dsp:spPr>
        <a:xfrm>
          <a:off x="2326" y="2546988"/>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Lập trình Android với Arduino</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2570668"/>
        <a:ext cx="4524648" cy="437723"/>
      </dsp:txXfrm>
    </dsp:sp>
    <dsp:sp modelId="{6160EC9B-47C1-4BB8-A681-9779ED8D8B47}">
      <dsp:nvSpPr>
        <dsp:cNvPr id="0" name=""/>
        <dsp:cNvSpPr/>
      </dsp:nvSpPr>
      <dsp:spPr>
        <a:xfrm rot="5400000">
          <a:off x="7300938" y="378231"/>
          <a:ext cx="388066" cy="5841272"/>
        </a:xfrm>
        <a:prstGeom prst="round2SameRect">
          <a:avLst/>
        </a:prstGeom>
        <a:solidFill>
          <a:schemeClr val="lt1">
            <a:alpha val="90000"/>
            <a:tint val="40000"/>
            <a:hueOff val="0"/>
            <a:satOff val="0"/>
            <a:lumOff val="0"/>
            <a:alphaOff val="0"/>
          </a:schemeClr>
        </a:solidFill>
        <a:ln w="1587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latin typeface="Tahoma" panose="020B0604030504040204" pitchFamily="34" charset="0"/>
              <a:ea typeface="Tahoma" panose="020B0604030504040204" pitchFamily="34" charset="0"/>
              <a:cs typeface="Tahoma" panose="020B0604030504040204" pitchFamily="34" charset="0"/>
            </a:rPr>
            <a:t>Comport vs Microsoft Visual Studio</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4574335" y="3123778"/>
        <a:ext cx="5822328" cy="350178"/>
      </dsp:txXfrm>
    </dsp:sp>
    <dsp:sp modelId="{2D5DF400-45B7-4B2E-A854-71621F6016C6}">
      <dsp:nvSpPr>
        <dsp:cNvPr id="0" name=""/>
        <dsp:cNvSpPr/>
      </dsp:nvSpPr>
      <dsp:spPr>
        <a:xfrm>
          <a:off x="2326" y="3056326"/>
          <a:ext cx="4572008" cy="485083"/>
        </a:xfrm>
        <a:prstGeom prst="round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smtClean="0">
              <a:latin typeface="Tahoma" panose="020B0604030504040204" pitchFamily="34" charset="0"/>
              <a:ea typeface="Tahoma" panose="020B0604030504040204" pitchFamily="34" charset="0"/>
              <a:cs typeface="Tahoma" panose="020B0604030504040204" pitchFamily="34" charset="0"/>
            </a:rPr>
            <a:t>Lập trình giao diện</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6006" y="3080006"/>
        <a:ext cx="4524648" cy="437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89149-B408-4AC5-A4A4-4C0173767E62}">
      <dsp:nvSpPr>
        <dsp:cNvPr id="0" name=""/>
        <dsp:cNvSpPr/>
      </dsp:nvSpPr>
      <dsp:spPr>
        <a:xfrm rot="5400000">
          <a:off x="267430" y="2508906"/>
          <a:ext cx="798041" cy="1327923"/>
        </a:xfrm>
        <a:prstGeom prst="corner">
          <a:avLst>
            <a:gd name="adj1" fmla="val 16120"/>
            <a:gd name="adj2" fmla="val 161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621729-6468-49CB-89EE-95803E459E4E}">
      <dsp:nvSpPr>
        <dsp:cNvPr id="0" name=""/>
        <dsp:cNvSpPr/>
      </dsp:nvSpPr>
      <dsp:spPr>
        <a:xfrm>
          <a:off x="134217" y="2905669"/>
          <a:ext cx="1198856" cy="105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SSI</a:t>
          </a:r>
          <a:endParaRPr lang="en-US" sz="1600" kern="1200"/>
        </a:p>
      </dsp:txBody>
      <dsp:txXfrm>
        <a:off x="134217" y="2905669"/>
        <a:ext cx="1198856" cy="1050868"/>
      </dsp:txXfrm>
    </dsp:sp>
    <dsp:sp modelId="{6834C63E-A7FC-4438-8417-5F27DDE0E0E6}">
      <dsp:nvSpPr>
        <dsp:cNvPr id="0" name=""/>
        <dsp:cNvSpPr/>
      </dsp:nvSpPr>
      <dsp:spPr>
        <a:xfrm>
          <a:off x="1106874" y="2411142"/>
          <a:ext cx="226199" cy="226199"/>
        </a:xfrm>
        <a:prstGeom prst="triangle">
          <a:avLst>
            <a:gd name="adj" fmla="val 10000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A91E0E-F5AB-4B63-962C-6A49250613A7}">
      <dsp:nvSpPr>
        <dsp:cNvPr id="0" name=""/>
        <dsp:cNvSpPr/>
      </dsp:nvSpPr>
      <dsp:spPr>
        <a:xfrm rot="5400000">
          <a:off x="1735064" y="2145738"/>
          <a:ext cx="798041" cy="1327923"/>
        </a:xfrm>
        <a:prstGeom prst="corner">
          <a:avLst>
            <a:gd name="adj1" fmla="val 16120"/>
            <a:gd name="adj2" fmla="val 1611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762277-BEF1-4C6E-B5D0-D044697DD7D9}">
      <dsp:nvSpPr>
        <dsp:cNvPr id="0" name=""/>
        <dsp:cNvSpPr/>
      </dsp:nvSpPr>
      <dsp:spPr>
        <a:xfrm>
          <a:off x="1601851" y="2542501"/>
          <a:ext cx="1198856" cy="105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MSI</a:t>
          </a:r>
          <a:endParaRPr lang="en-US" sz="1600" kern="1200"/>
        </a:p>
      </dsp:txBody>
      <dsp:txXfrm>
        <a:off x="1601851" y="2542501"/>
        <a:ext cx="1198856" cy="1050868"/>
      </dsp:txXfrm>
    </dsp:sp>
    <dsp:sp modelId="{A90BC3CD-9409-4E83-9C96-86AF5B25CCB9}">
      <dsp:nvSpPr>
        <dsp:cNvPr id="0" name=""/>
        <dsp:cNvSpPr/>
      </dsp:nvSpPr>
      <dsp:spPr>
        <a:xfrm>
          <a:off x="2574509" y="2047975"/>
          <a:ext cx="226199" cy="226199"/>
        </a:xfrm>
        <a:prstGeom prst="triangle">
          <a:avLst>
            <a:gd name="adj" fmla="val 10000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55002-552F-42C4-AFE6-D0400E594261}">
      <dsp:nvSpPr>
        <dsp:cNvPr id="0" name=""/>
        <dsp:cNvSpPr/>
      </dsp:nvSpPr>
      <dsp:spPr>
        <a:xfrm rot="5400000">
          <a:off x="3202699" y="1782570"/>
          <a:ext cx="798041" cy="1327923"/>
        </a:xfrm>
        <a:prstGeom prst="corner">
          <a:avLst>
            <a:gd name="adj1" fmla="val 16120"/>
            <a:gd name="adj2" fmla="val 1611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E336CE-89C2-4F43-8BC5-B2FBF639CAEB}">
      <dsp:nvSpPr>
        <dsp:cNvPr id="0" name=""/>
        <dsp:cNvSpPr/>
      </dsp:nvSpPr>
      <dsp:spPr>
        <a:xfrm>
          <a:off x="3069486" y="2179333"/>
          <a:ext cx="1198856" cy="105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LSI</a:t>
          </a:r>
          <a:endParaRPr lang="en-US" sz="1600" kern="1200"/>
        </a:p>
      </dsp:txBody>
      <dsp:txXfrm>
        <a:off x="3069486" y="2179333"/>
        <a:ext cx="1198856" cy="1050868"/>
      </dsp:txXfrm>
    </dsp:sp>
    <dsp:sp modelId="{867FBAB1-DAB5-4ABA-B99F-B5E4EE243D80}">
      <dsp:nvSpPr>
        <dsp:cNvPr id="0" name=""/>
        <dsp:cNvSpPr/>
      </dsp:nvSpPr>
      <dsp:spPr>
        <a:xfrm>
          <a:off x="4042144" y="1684807"/>
          <a:ext cx="226199" cy="226199"/>
        </a:xfrm>
        <a:prstGeom prst="triangle">
          <a:avLst>
            <a:gd name="adj" fmla="val 10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05717-26D9-4C3E-8D5D-13D75F4F17F8}">
      <dsp:nvSpPr>
        <dsp:cNvPr id="0" name=""/>
        <dsp:cNvSpPr/>
      </dsp:nvSpPr>
      <dsp:spPr>
        <a:xfrm rot="5400000">
          <a:off x="4670334" y="1419403"/>
          <a:ext cx="798041" cy="1327923"/>
        </a:xfrm>
        <a:prstGeom prst="corner">
          <a:avLst>
            <a:gd name="adj1" fmla="val 16120"/>
            <a:gd name="adj2" fmla="val 161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5E53FB-60A5-4317-B759-E778BD61B6C0}">
      <dsp:nvSpPr>
        <dsp:cNvPr id="0" name=""/>
        <dsp:cNvSpPr/>
      </dsp:nvSpPr>
      <dsp:spPr>
        <a:xfrm>
          <a:off x="4537121" y="1816166"/>
          <a:ext cx="1198856" cy="105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VLSI</a:t>
          </a:r>
          <a:endParaRPr lang="en-US" sz="1600" kern="1200"/>
        </a:p>
      </dsp:txBody>
      <dsp:txXfrm>
        <a:off x="4537121" y="1816166"/>
        <a:ext cx="1198856" cy="1050868"/>
      </dsp:txXfrm>
    </dsp:sp>
    <dsp:sp modelId="{676BC3DF-78D6-479E-AB70-E5CF54277CA8}">
      <dsp:nvSpPr>
        <dsp:cNvPr id="0" name=""/>
        <dsp:cNvSpPr/>
      </dsp:nvSpPr>
      <dsp:spPr>
        <a:xfrm>
          <a:off x="5509778" y="1321639"/>
          <a:ext cx="226199" cy="226199"/>
        </a:xfrm>
        <a:prstGeom prst="triangle">
          <a:avLst>
            <a:gd name="adj" fmla="val 10000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3E4C0A-0E47-4CCE-8820-CEFFAEF5B489}">
      <dsp:nvSpPr>
        <dsp:cNvPr id="0" name=""/>
        <dsp:cNvSpPr/>
      </dsp:nvSpPr>
      <dsp:spPr>
        <a:xfrm rot="5400000">
          <a:off x="6137969" y="1056235"/>
          <a:ext cx="798041" cy="1327923"/>
        </a:xfrm>
        <a:prstGeom prst="corner">
          <a:avLst>
            <a:gd name="adj1" fmla="val 16120"/>
            <a:gd name="adj2" fmla="val 1611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3EABFA-A020-461B-9389-050BDEBF84D0}">
      <dsp:nvSpPr>
        <dsp:cNvPr id="0" name=""/>
        <dsp:cNvSpPr/>
      </dsp:nvSpPr>
      <dsp:spPr>
        <a:xfrm>
          <a:off x="6004756" y="1452998"/>
          <a:ext cx="1198856" cy="105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SLSI</a:t>
          </a:r>
          <a:endParaRPr lang="en-US" sz="1600" kern="1200"/>
        </a:p>
      </dsp:txBody>
      <dsp:txXfrm>
        <a:off x="6004756" y="1452998"/>
        <a:ext cx="1198856" cy="1050868"/>
      </dsp:txXfrm>
    </dsp:sp>
    <dsp:sp modelId="{9BB30EDD-02C4-4F9C-9E8E-7F1707F84814}">
      <dsp:nvSpPr>
        <dsp:cNvPr id="0" name=""/>
        <dsp:cNvSpPr/>
      </dsp:nvSpPr>
      <dsp:spPr>
        <a:xfrm>
          <a:off x="6977413" y="958472"/>
          <a:ext cx="226199" cy="226199"/>
        </a:xfrm>
        <a:prstGeom prst="triangle">
          <a:avLst>
            <a:gd name="adj" fmla="val 10000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B35E8-08F4-47ED-BB79-D496DF59D3C8}">
      <dsp:nvSpPr>
        <dsp:cNvPr id="0" name=""/>
        <dsp:cNvSpPr/>
      </dsp:nvSpPr>
      <dsp:spPr>
        <a:xfrm rot="5400000">
          <a:off x="7605603" y="693067"/>
          <a:ext cx="798041" cy="1327923"/>
        </a:xfrm>
        <a:prstGeom prst="corner">
          <a:avLst>
            <a:gd name="adj1" fmla="val 16120"/>
            <a:gd name="adj2" fmla="val 161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E0B0BE-F721-4D40-A366-F3DF6256F385}">
      <dsp:nvSpPr>
        <dsp:cNvPr id="0" name=""/>
        <dsp:cNvSpPr/>
      </dsp:nvSpPr>
      <dsp:spPr>
        <a:xfrm>
          <a:off x="7472390" y="1089830"/>
          <a:ext cx="1198856" cy="105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ULSI</a:t>
          </a:r>
          <a:endParaRPr lang="en-US" sz="1600" kern="1200"/>
        </a:p>
      </dsp:txBody>
      <dsp:txXfrm>
        <a:off x="7472390" y="1089830"/>
        <a:ext cx="1198856" cy="10508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89149-B408-4AC5-A4A4-4C0173767E62}">
      <dsp:nvSpPr>
        <dsp:cNvPr id="0" name=""/>
        <dsp:cNvSpPr/>
      </dsp:nvSpPr>
      <dsp:spPr>
        <a:xfrm rot="5400000">
          <a:off x="119187" y="1918670"/>
          <a:ext cx="357039" cy="594106"/>
        </a:xfrm>
        <a:prstGeom prst="corner">
          <a:avLst>
            <a:gd name="adj1" fmla="val 16120"/>
            <a:gd name="adj2" fmla="val 161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621729-6468-49CB-89EE-95803E459E4E}">
      <dsp:nvSpPr>
        <dsp:cNvPr id="0" name=""/>
        <dsp:cNvSpPr/>
      </dsp:nvSpPr>
      <dsp:spPr>
        <a:xfrm>
          <a:off x="59588" y="2096180"/>
          <a:ext cx="536362" cy="470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SSI</a:t>
          </a:r>
          <a:endParaRPr lang="en-US" sz="1600" kern="1200"/>
        </a:p>
      </dsp:txBody>
      <dsp:txXfrm>
        <a:off x="59588" y="2096180"/>
        <a:ext cx="536362" cy="470153"/>
      </dsp:txXfrm>
    </dsp:sp>
    <dsp:sp modelId="{6834C63E-A7FC-4438-8417-5F27DDE0E0E6}">
      <dsp:nvSpPr>
        <dsp:cNvPr id="0" name=""/>
        <dsp:cNvSpPr/>
      </dsp:nvSpPr>
      <dsp:spPr>
        <a:xfrm>
          <a:off x="494750" y="1874932"/>
          <a:ext cx="101200" cy="101200"/>
        </a:xfrm>
        <a:prstGeom prst="triangle">
          <a:avLst>
            <a:gd name="adj" fmla="val 10000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A91E0E-F5AB-4B63-962C-6A49250613A7}">
      <dsp:nvSpPr>
        <dsp:cNvPr id="0" name=""/>
        <dsp:cNvSpPr/>
      </dsp:nvSpPr>
      <dsp:spPr>
        <a:xfrm rot="5400000">
          <a:off x="775800" y="1756191"/>
          <a:ext cx="357039" cy="594106"/>
        </a:xfrm>
        <a:prstGeom prst="corner">
          <a:avLst>
            <a:gd name="adj1" fmla="val 16120"/>
            <a:gd name="adj2" fmla="val 1611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762277-BEF1-4C6E-B5D0-D044697DD7D9}">
      <dsp:nvSpPr>
        <dsp:cNvPr id="0" name=""/>
        <dsp:cNvSpPr/>
      </dsp:nvSpPr>
      <dsp:spPr>
        <a:xfrm>
          <a:off x="716201" y="1933701"/>
          <a:ext cx="536362" cy="470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MSI</a:t>
          </a:r>
          <a:endParaRPr lang="en-US" sz="1600" kern="1200"/>
        </a:p>
      </dsp:txBody>
      <dsp:txXfrm>
        <a:off x="716201" y="1933701"/>
        <a:ext cx="536362" cy="470153"/>
      </dsp:txXfrm>
    </dsp:sp>
    <dsp:sp modelId="{A90BC3CD-9409-4E83-9C96-86AF5B25CCB9}">
      <dsp:nvSpPr>
        <dsp:cNvPr id="0" name=""/>
        <dsp:cNvSpPr/>
      </dsp:nvSpPr>
      <dsp:spPr>
        <a:xfrm>
          <a:off x="1151363" y="1712452"/>
          <a:ext cx="101200" cy="101200"/>
        </a:xfrm>
        <a:prstGeom prst="triangle">
          <a:avLst>
            <a:gd name="adj" fmla="val 10000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55002-552F-42C4-AFE6-D0400E594261}">
      <dsp:nvSpPr>
        <dsp:cNvPr id="0" name=""/>
        <dsp:cNvSpPr/>
      </dsp:nvSpPr>
      <dsp:spPr>
        <a:xfrm rot="5400000">
          <a:off x="1432412" y="1593712"/>
          <a:ext cx="357039" cy="594106"/>
        </a:xfrm>
        <a:prstGeom prst="corner">
          <a:avLst>
            <a:gd name="adj1" fmla="val 16120"/>
            <a:gd name="adj2" fmla="val 1611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E336CE-89C2-4F43-8BC5-B2FBF639CAEB}">
      <dsp:nvSpPr>
        <dsp:cNvPr id="0" name=""/>
        <dsp:cNvSpPr/>
      </dsp:nvSpPr>
      <dsp:spPr>
        <a:xfrm>
          <a:off x="1372814" y="1771221"/>
          <a:ext cx="536362" cy="470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LSI</a:t>
          </a:r>
          <a:endParaRPr lang="en-US" sz="1600" kern="1200"/>
        </a:p>
      </dsp:txBody>
      <dsp:txXfrm>
        <a:off x="1372814" y="1771221"/>
        <a:ext cx="536362" cy="470153"/>
      </dsp:txXfrm>
    </dsp:sp>
    <dsp:sp modelId="{867FBAB1-DAB5-4ABA-B99F-B5E4EE243D80}">
      <dsp:nvSpPr>
        <dsp:cNvPr id="0" name=""/>
        <dsp:cNvSpPr/>
      </dsp:nvSpPr>
      <dsp:spPr>
        <a:xfrm>
          <a:off x="1807976" y="1549973"/>
          <a:ext cx="101200" cy="101200"/>
        </a:xfrm>
        <a:prstGeom prst="triangle">
          <a:avLst>
            <a:gd name="adj" fmla="val 10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05717-26D9-4C3E-8D5D-13D75F4F17F8}">
      <dsp:nvSpPr>
        <dsp:cNvPr id="0" name=""/>
        <dsp:cNvSpPr/>
      </dsp:nvSpPr>
      <dsp:spPr>
        <a:xfrm rot="5400000">
          <a:off x="2089025" y="1431232"/>
          <a:ext cx="357039" cy="594106"/>
        </a:xfrm>
        <a:prstGeom prst="corner">
          <a:avLst>
            <a:gd name="adj1" fmla="val 16120"/>
            <a:gd name="adj2" fmla="val 161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5E53FB-60A5-4317-B759-E778BD61B6C0}">
      <dsp:nvSpPr>
        <dsp:cNvPr id="0" name=""/>
        <dsp:cNvSpPr/>
      </dsp:nvSpPr>
      <dsp:spPr>
        <a:xfrm>
          <a:off x="2029426" y="1608742"/>
          <a:ext cx="536362" cy="470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VLSI</a:t>
          </a:r>
          <a:endParaRPr lang="en-US" sz="1600" kern="1200"/>
        </a:p>
      </dsp:txBody>
      <dsp:txXfrm>
        <a:off x="2029426" y="1608742"/>
        <a:ext cx="536362" cy="470153"/>
      </dsp:txXfrm>
    </dsp:sp>
    <dsp:sp modelId="{676BC3DF-78D6-479E-AB70-E5CF54277CA8}">
      <dsp:nvSpPr>
        <dsp:cNvPr id="0" name=""/>
        <dsp:cNvSpPr/>
      </dsp:nvSpPr>
      <dsp:spPr>
        <a:xfrm>
          <a:off x="2464588" y="1387493"/>
          <a:ext cx="101200" cy="101200"/>
        </a:xfrm>
        <a:prstGeom prst="triangle">
          <a:avLst>
            <a:gd name="adj" fmla="val 10000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3E4C0A-0E47-4CCE-8820-CEFFAEF5B489}">
      <dsp:nvSpPr>
        <dsp:cNvPr id="0" name=""/>
        <dsp:cNvSpPr/>
      </dsp:nvSpPr>
      <dsp:spPr>
        <a:xfrm rot="5400000">
          <a:off x="2745638" y="1268753"/>
          <a:ext cx="357039" cy="594106"/>
        </a:xfrm>
        <a:prstGeom prst="corner">
          <a:avLst>
            <a:gd name="adj1" fmla="val 16120"/>
            <a:gd name="adj2" fmla="val 1611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3EABFA-A020-461B-9389-050BDEBF84D0}">
      <dsp:nvSpPr>
        <dsp:cNvPr id="0" name=""/>
        <dsp:cNvSpPr/>
      </dsp:nvSpPr>
      <dsp:spPr>
        <a:xfrm>
          <a:off x="2686039" y="1446262"/>
          <a:ext cx="536362" cy="470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SLSI</a:t>
          </a:r>
          <a:endParaRPr lang="en-US" sz="1600" kern="1200"/>
        </a:p>
      </dsp:txBody>
      <dsp:txXfrm>
        <a:off x="2686039" y="1446262"/>
        <a:ext cx="536362" cy="470153"/>
      </dsp:txXfrm>
    </dsp:sp>
    <dsp:sp modelId="{9BB30EDD-02C4-4F9C-9E8E-7F1707F84814}">
      <dsp:nvSpPr>
        <dsp:cNvPr id="0" name=""/>
        <dsp:cNvSpPr/>
      </dsp:nvSpPr>
      <dsp:spPr>
        <a:xfrm>
          <a:off x="3121201" y="1225014"/>
          <a:ext cx="101200" cy="101200"/>
        </a:xfrm>
        <a:prstGeom prst="triangle">
          <a:avLst>
            <a:gd name="adj" fmla="val 10000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B35E8-08F4-47ED-BB79-D496DF59D3C8}">
      <dsp:nvSpPr>
        <dsp:cNvPr id="0" name=""/>
        <dsp:cNvSpPr/>
      </dsp:nvSpPr>
      <dsp:spPr>
        <a:xfrm rot="5400000">
          <a:off x="3402250" y="1106273"/>
          <a:ext cx="357039" cy="594106"/>
        </a:xfrm>
        <a:prstGeom prst="corner">
          <a:avLst>
            <a:gd name="adj1" fmla="val 16120"/>
            <a:gd name="adj2" fmla="val 161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E0B0BE-F721-4D40-A366-F3DF6256F385}">
      <dsp:nvSpPr>
        <dsp:cNvPr id="0" name=""/>
        <dsp:cNvSpPr/>
      </dsp:nvSpPr>
      <dsp:spPr>
        <a:xfrm>
          <a:off x="3342652" y="1283783"/>
          <a:ext cx="536362" cy="470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smtClean="0"/>
            <a:t>ULSI</a:t>
          </a:r>
          <a:endParaRPr lang="en-US" sz="1600" kern="1200"/>
        </a:p>
      </dsp:txBody>
      <dsp:txXfrm>
        <a:off x="3342652" y="1283783"/>
        <a:ext cx="536362" cy="47015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04/08/2020</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04/08/2020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7" name="Freeform 66"/>
          <p:cNvSpPr/>
          <p:nvPr userDrawn="1"/>
        </p:nvSpPr>
        <p:spPr>
          <a:xfrm flipH="1">
            <a:off x="-3" y="6428933"/>
            <a:ext cx="1141413" cy="429065"/>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Parallelogram 67"/>
          <p:cNvSpPr/>
          <p:nvPr userDrawn="1"/>
        </p:nvSpPr>
        <p:spPr>
          <a:xfrm flipH="1">
            <a:off x="866830" y="6428932"/>
            <a:ext cx="10364469" cy="429065"/>
          </a:xfrm>
          <a:prstGeom prst="parallelogram">
            <a:avLst>
              <a:gd name="adj" fmla="val 126229"/>
            </a:avLst>
          </a:prstGeom>
          <a:solidFill>
            <a:srgbClr val="002060"/>
          </a:solidFill>
          <a:ln w="28575"/>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66" name="Picture 2" descr="\\DROBO-FS\QuickDrops\JB\PPTX NG\Droplets\LightingOverlay.png"/>
          <p:cNvPicPr>
            <a:picLocks noChangeAspect="1" noChangeArrowheads="1"/>
          </p:cNvPicPr>
          <p:nvPr userDrawn="1"/>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69" name="Freeform 68"/>
          <p:cNvSpPr/>
          <p:nvPr userDrawn="1"/>
        </p:nvSpPr>
        <p:spPr>
          <a:xfrm flipV="1">
            <a:off x="10986880" y="6428932"/>
            <a:ext cx="1205120" cy="429068"/>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solidFill>
            <a:srgbClr val="7030A0"/>
          </a:solidFill>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Date Placeholder 3"/>
          <p:cNvSpPr txBox="1">
            <a:spLocks/>
          </p:cNvSpPr>
          <p:nvPr userDrawn="1"/>
        </p:nvSpPr>
        <p:spPr>
          <a:xfrm>
            <a:off x="-56447" y="6464981"/>
            <a:ext cx="90703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A87A34-81AB-432B-8DAE-1953F412C126}" type="datetimeFigureOut">
              <a:rPr lang="en-US" sz="1100" b="1" i="1" smtClean="0">
                <a:solidFill>
                  <a:schemeClr val="bg1"/>
                </a:solidFill>
              </a:rPr>
              <a:pPr/>
              <a:t>04/08/2020</a:t>
            </a:fld>
            <a:endParaRPr lang="en-US" sz="1100" b="1" i="1" dirty="0">
              <a:solidFill>
                <a:schemeClr val="bg1"/>
              </a:solidFill>
            </a:endParaRPr>
          </a:p>
        </p:txBody>
      </p:sp>
      <p:sp>
        <p:nvSpPr>
          <p:cNvPr id="70" name="Slide Number Placeholder 5"/>
          <p:cNvSpPr txBox="1">
            <a:spLocks/>
          </p:cNvSpPr>
          <p:nvPr userDrawn="1"/>
        </p:nvSpPr>
        <p:spPr>
          <a:xfrm>
            <a:off x="11421172" y="6445251"/>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z="1400" b="1" smtClean="0">
                <a:solidFill>
                  <a:schemeClr val="bg1"/>
                </a:solidFill>
              </a:rPr>
              <a:pPr/>
              <a:t>‹#›</a:t>
            </a:fld>
            <a:endParaRPr lang="en-US" sz="1400" b="1" dirty="0">
              <a:solidFill>
                <a:schemeClr val="bg1"/>
              </a:solidFill>
            </a:endParaRPr>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04/08/2020</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txBox="1">
            <a:spLocks/>
          </p:cNvSpPr>
          <p:nvPr userDrawn="1"/>
        </p:nvSpPr>
        <p:spPr>
          <a:xfrm>
            <a:off x="-56447" y="6464981"/>
            <a:ext cx="90703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A87A34-81AB-432B-8DAE-1953F412C126}" type="datetimeFigureOut">
              <a:rPr lang="en-US" b="1" i="1" smtClean="0">
                <a:solidFill>
                  <a:schemeClr val="bg1"/>
                </a:solidFill>
              </a:rPr>
              <a:pPr/>
              <a:t>04/08/2020</a:t>
            </a:fld>
            <a:endParaRPr lang="en-US" b="1" i="1" dirty="0">
              <a:solidFill>
                <a:schemeClr val="bg1"/>
              </a:solidFill>
            </a:endParaRPr>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04/08/2020</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6" name="Parallelogram 55"/>
          <p:cNvSpPr/>
          <p:nvPr userDrawn="1"/>
        </p:nvSpPr>
        <p:spPr>
          <a:xfrm flipH="1">
            <a:off x="866830" y="6428932"/>
            <a:ext cx="10364469" cy="429065"/>
          </a:xfrm>
          <a:prstGeom prst="parallelogram">
            <a:avLst>
              <a:gd name="adj" fmla="val 126229"/>
            </a:avLst>
          </a:prstGeom>
          <a:solidFill>
            <a:srgbClr val="002060"/>
          </a:solidFill>
          <a:ln w="28575"/>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5" name="Freeform 54"/>
          <p:cNvSpPr/>
          <p:nvPr userDrawn="1"/>
        </p:nvSpPr>
        <p:spPr>
          <a:xfrm flipH="1">
            <a:off x="-3" y="6428933"/>
            <a:ext cx="1141413" cy="429065"/>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Freeform 56"/>
          <p:cNvSpPr/>
          <p:nvPr userDrawn="1"/>
        </p:nvSpPr>
        <p:spPr>
          <a:xfrm flipV="1">
            <a:off x="10986880" y="6428932"/>
            <a:ext cx="1205120" cy="429068"/>
          </a:xfrm>
          <a:custGeom>
            <a:avLst/>
            <a:gdLst>
              <a:gd name="connsiteX0" fmla="*/ 107266 w 235132"/>
              <a:gd name="connsiteY0" fmla="*/ 0 h 429064"/>
              <a:gd name="connsiteX1" fmla="*/ 235132 w 235132"/>
              <a:gd name="connsiteY1" fmla="*/ 0 h 429064"/>
              <a:gd name="connsiteX2" fmla="*/ 235132 w 235132"/>
              <a:gd name="connsiteY2" fmla="*/ 429064 h 429064"/>
              <a:gd name="connsiteX3" fmla="*/ 0 w 235132"/>
              <a:gd name="connsiteY3" fmla="*/ 429064 h 429064"/>
            </a:gdLst>
            <a:ahLst/>
            <a:cxnLst>
              <a:cxn ang="0">
                <a:pos x="connsiteX0" y="connsiteY0"/>
              </a:cxn>
              <a:cxn ang="0">
                <a:pos x="connsiteX1" y="connsiteY1"/>
              </a:cxn>
              <a:cxn ang="0">
                <a:pos x="connsiteX2" y="connsiteY2"/>
              </a:cxn>
              <a:cxn ang="0">
                <a:pos x="connsiteX3" y="connsiteY3"/>
              </a:cxn>
            </a:cxnLst>
            <a:rect l="l" t="t" r="r" b="b"/>
            <a:pathLst>
              <a:path w="235132" h="429064">
                <a:moveTo>
                  <a:pt x="107266" y="0"/>
                </a:moveTo>
                <a:lnTo>
                  <a:pt x="235132" y="0"/>
                </a:lnTo>
                <a:lnTo>
                  <a:pt x="235132" y="429064"/>
                </a:lnTo>
                <a:lnTo>
                  <a:pt x="0" y="429064"/>
                </a:lnTo>
                <a:close/>
              </a:path>
            </a:pathLst>
          </a:custGeom>
          <a:solidFill>
            <a:srgbClr val="7030A0"/>
          </a:solidFill>
          <a:ln w="28575">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i="0">
              <a:solidFill>
                <a:schemeClr val="bg1"/>
              </a:solidFill>
            </a:endParaRPr>
          </a:p>
        </p:txBody>
      </p:sp>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0"/>
            <a:ext cx="12192000" cy="642893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47" y="6464981"/>
            <a:ext cx="907030" cy="365125"/>
          </a:xfrm>
          <a:prstGeom prst="rect">
            <a:avLst/>
          </a:prstGeom>
        </p:spPr>
        <p:txBody>
          <a:bodyPr vert="horz" lIns="91440" tIns="45720" rIns="91440" bIns="45720" rtlCol="0" anchor="ctr"/>
          <a:lstStyle>
            <a:lvl1pPr algn="r">
              <a:defRPr sz="1050" b="1" i="1">
                <a:solidFill>
                  <a:schemeClr val="bg1"/>
                </a:solidFill>
              </a:defRPr>
            </a:lvl1pPr>
          </a:lstStyle>
          <a:p>
            <a:fld id="{48A87A34-81AB-432B-8DAE-1953F412C126}" type="datetimeFigureOut">
              <a:rPr lang="en-US" smtClean="0"/>
              <a:pPr/>
              <a:t>04/08/2020</a:t>
            </a:fld>
            <a:endParaRPr lang="en-US" dirty="0"/>
          </a:p>
        </p:txBody>
      </p:sp>
      <p:sp>
        <p:nvSpPr>
          <p:cNvPr id="60" name="Slide Number Placeholder 5"/>
          <p:cNvSpPr txBox="1">
            <a:spLocks/>
          </p:cNvSpPr>
          <p:nvPr userDrawn="1"/>
        </p:nvSpPr>
        <p:spPr>
          <a:xfrm>
            <a:off x="11421172" y="6445251"/>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tmp"/></Relationships>
</file>

<file path=ppt/slides/_rels/slide2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4.xml"/><Relationship Id="rId4" Type="http://schemas.openxmlformats.org/officeDocument/2006/relationships/image" Target="../media/image28.tmp"/></Relationships>
</file>

<file path=ppt/slides/_rels/slide3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4.xml"/><Relationship Id="rId4" Type="http://schemas.openxmlformats.org/officeDocument/2006/relationships/image" Target="../media/image38.tmp"/></Relationships>
</file>

<file path=ppt/slides/_rels/slide38.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4.xml"/><Relationship Id="rId4" Type="http://schemas.openxmlformats.org/officeDocument/2006/relationships/image" Target="../media/image45.tmp"/></Relationships>
</file>

<file path=ppt/slides/_rels/slide41.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4.xml"/><Relationship Id="rId4" Type="http://schemas.openxmlformats.org/officeDocument/2006/relationships/image" Target="../media/image51.tmp"/></Relationships>
</file>

<file path=ppt/slides/_rels/slide44.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55.tmp"/><Relationship Id="rId1" Type="http://schemas.openxmlformats.org/officeDocument/2006/relationships/slideLayout" Target="../slideLayouts/slideLayout4.xml"/><Relationship Id="rId4" Type="http://schemas.openxmlformats.org/officeDocument/2006/relationships/image" Target="../media/image57.tmp"/></Relationships>
</file>

<file path=ppt/slides/_rels/slide47.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tmp"/><Relationship Id="rId1" Type="http://schemas.openxmlformats.org/officeDocument/2006/relationships/slideLayout" Target="../slideLayouts/slideLayout4.xml"/><Relationship Id="rId4" Type="http://schemas.openxmlformats.org/officeDocument/2006/relationships/image" Target="../media/image63.tmp"/></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66.tmp"/><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gi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2.tmp"/><Relationship Id="rId7" Type="http://schemas.openxmlformats.org/officeDocument/2006/relationships/image" Target="../media/image76.tmp"/><Relationship Id="rId2" Type="http://schemas.openxmlformats.org/officeDocument/2006/relationships/image" Target="../media/image71.tmp"/><Relationship Id="rId1" Type="http://schemas.openxmlformats.org/officeDocument/2006/relationships/slideLayout" Target="../slideLayouts/slideLayout4.xml"/><Relationship Id="rId6" Type="http://schemas.openxmlformats.org/officeDocument/2006/relationships/image" Target="../media/image75.tmp"/><Relationship Id="rId5" Type="http://schemas.openxmlformats.org/officeDocument/2006/relationships/image" Target="../media/image74.tmp"/><Relationship Id="rId4" Type="http://schemas.openxmlformats.org/officeDocument/2006/relationships/image" Target="../media/image73.tmp"/></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tmp"/><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4.xml"/><Relationship Id="rId5" Type="http://schemas.openxmlformats.org/officeDocument/2006/relationships/image" Target="../media/image84.tmp"/><Relationship Id="rId4" Type="http://schemas.openxmlformats.org/officeDocument/2006/relationships/image" Target="../media/image83.tmp"/></Relationships>
</file>

<file path=ppt/slides/_rels/slide59.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image" Target="../media/image90.tmp"/><Relationship Id="rId1" Type="http://schemas.openxmlformats.org/officeDocument/2006/relationships/slideLayout" Target="../slideLayouts/slideLayout4.xml"/><Relationship Id="rId5" Type="http://schemas.openxmlformats.org/officeDocument/2006/relationships/image" Target="../media/image93.tmp"/><Relationship Id="rId4" Type="http://schemas.openxmlformats.org/officeDocument/2006/relationships/image" Target="../media/image92.tmp"/></Relationships>
</file>

<file path=ppt/slides/_rels/slide64.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image" Target="../media/image95.tmp"/><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4.xml"/><Relationship Id="rId4" Type="http://schemas.openxmlformats.org/officeDocument/2006/relationships/image" Target="../media/image99.tmp"/></Relationships>
</file>

<file path=ppt/slides/_rels/slide67.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4.xml"/><Relationship Id="rId4" Type="http://schemas.openxmlformats.org/officeDocument/2006/relationships/image" Target="../media/image99.tmp"/></Relationships>
</file>

<file path=ppt/slides/_rels/slide69.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image" Target="../media/image102.tmp"/><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image" Target="../media/image104.tmp"/><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4.xml"/><Relationship Id="rId4" Type="http://schemas.openxmlformats.org/officeDocument/2006/relationships/image" Target="../media/image110.tmp"/></Relationships>
</file>

<file path=ppt/slides/_rels/slide75.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image" Target="../media/image111.tmp"/><Relationship Id="rId1" Type="http://schemas.openxmlformats.org/officeDocument/2006/relationships/slideLayout" Target="../slideLayouts/slideLayout4.xml"/><Relationship Id="rId4" Type="http://schemas.openxmlformats.org/officeDocument/2006/relationships/image" Target="../media/image113.tmp"/></Relationships>
</file>

<file path=ppt/slides/_rels/slide76.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image" Target="../media/image114.tmp"/><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6.tmp"/><Relationship Id="rId2" Type="http://schemas.openxmlformats.org/officeDocument/2006/relationships/image" Target="../media/image109.tmp"/><Relationship Id="rId1" Type="http://schemas.openxmlformats.org/officeDocument/2006/relationships/slideLayout" Target="../slideLayouts/slideLayout4.xml"/><Relationship Id="rId4" Type="http://schemas.openxmlformats.org/officeDocument/2006/relationships/image" Target="../media/image117.tmp"/></Relationships>
</file>

<file path=ppt/slides/_rels/slide78.xml.rels><?xml version="1.0" encoding="UTF-8" standalone="yes"?>
<Relationships xmlns="http://schemas.openxmlformats.org/package/2006/relationships"><Relationship Id="rId3" Type="http://schemas.openxmlformats.org/officeDocument/2006/relationships/image" Target="../media/image119.tmp"/><Relationship Id="rId2" Type="http://schemas.openxmlformats.org/officeDocument/2006/relationships/image" Target="../media/image118.tmp"/><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21.tmp"/><Relationship Id="rId2" Type="http://schemas.openxmlformats.org/officeDocument/2006/relationships/image" Target="../media/image120.tmp"/><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23.tmp"/><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media/image124.tmp"/><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image" Target="../media/image126.tmp"/><Relationship Id="rId1" Type="http://schemas.openxmlformats.org/officeDocument/2006/relationships/slideLayout" Target="../slideLayouts/slideLayout4.xml"/><Relationship Id="rId4" Type="http://schemas.openxmlformats.org/officeDocument/2006/relationships/image" Target="../media/image128.tmp"/></Relationships>
</file>

<file path=ppt/slides/_rels/slide84.xml.rels><?xml version="1.0" encoding="UTF-8" standalone="yes"?>
<Relationships xmlns="http://schemas.openxmlformats.org/package/2006/relationships"><Relationship Id="rId3" Type="http://schemas.openxmlformats.org/officeDocument/2006/relationships/image" Target="../media/image130.tmp"/><Relationship Id="rId2" Type="http://schemas.openxmlformats.org/officeDocument/2006/relationships/image" Target="../media/image129.tmp"/><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2150744" y="118571"/>
            <a:ext cx="8791575" cy="1419906"/>
          </a:xfrm>
        </p:spPr>
        <p:txBody>
          <a:bodyPr>
            <a:normAutofit/>
          </a:bodyPr>
          <a:lstStyle/>
          <a:p>
            <a:pPr algn="ctr"/>
            <a:r>
              <a:rPr lang="en-US" smtClean="0">
                <a:latin typeface="Rockwell" panose="02060603020205020403" pitchFamily="18" charset="0"/>
              </a:rPr>
              <a:t>LẬP TRÌNH HỆ THỐNG NHÚNG</a:t>
            </a:r>
            <a:br>
              <a:rPr lang="en-US" smtClean="0">
                <a:latin typeface="Rockwell" panose="02060603020205020403" pitchFamily="18" charset="0"/>
              </a:rPr>
            </a:br>
            <a:r>
              <a:rPr lang="en-US" sz="3000" smtClean="0">
                <a:latin typeface="Rockwell" panose="02060603020205020403" pitchFamily="18" charset="0"/>
              </a:rPr>
              <a:t>Programming embeded system</a:t>
            </a:r>
            <a:endParaRPr lang="en-US" dirty="0">
              <a:latin typeface="Rockwell" panose="02060603020205020403" pitchFamily="18" charset="0"/>
            </a:endParaRPr>
          </a:p>
        </p:txBody>
      </p:sp>
      <p:pic>
        <p:nvPicPr>
          <p:cNvPr id="1026" name="Picture 2" descr="Phần mềm vẽ mạch điện - OrCad 9.2 và 10.5 Full - Thiết Kế Mạch Điện Tử"/>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871" y="1711173"/>
            <a:ext cx="256032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duino Mega 2560 R3 – Hshop.vn"/>
          <p:cNvPicPr>
            <a:picLocks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196191" y="3905733"/>
            <a:ext cx="256032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6756511" y="1707289"/>
            <a:ext cx="2560320" cy="2198444"/>
          </a:xfrm>
          <a:prstGeom prst="rect">
            <a:avLst/>
          </a:prstGeom>
        </p:spPr>
      </p:pic>
      <p:pic>
        <p:nvPicPr>
          <p:cNvPr id="1030" name="Picture 6" descr="Arduino &amp; Visual Basic 6 Light Controller -Use Arduino for Projects"/>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6831" y="3905733"/>
            <a:ext cx="2560320" cy="2194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71600" y="6426926"/>
            <a:ext cx="9392194" cy="369332"/>
          </a:xfrm>
          <a:prstGeom prst="rect">
            <a:avLst/>
          </a:prstGeom>
          <a:noFill/>
        </p:spPr>
        <p:txBody>
          <a:bodyPr wrap="square" rtlCol="0">
            <a:spAutoFit/>
          </a:bodyPr>
          <a:lstStyle/>
          <a:p>
            <a:r>
              <a:rPr lang="en-US" smtClean="0"/>
              <a:t>© I: Đoàn Vũ Thịnh, A: Khoa Công nghệ Thông tin, Trường Đại học Nha Trang, E: thinhdv@ntu.edu.vn</a:t>
            </a:r>
            <a:endParaRPr lang="en-US"/>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2" y="618518"/>
            <a:ext cx="8094027"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Vào/ra kỹ thuật số</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9" y="1711235"/>
            <a:ext cx="10771914" cy="4127862"/>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Cổng logic kỹ thuật </a:t>
            </a:r>
            <a:r>
              <a:rPr lang="vi-VN" sz="2400" smtClean="0">
                <a:latin typeface="Tahoma" panose="020B0604030504040204" pitchFamily="34" charset="0"/>
                <a:ea typeface="Tahoma" panose="020B0604030504040204" pitchFamily="34" charset="0"/>
                <a:cs typeface="Tahoma" panose="020B0604030504040204" pitchFamily="34" charset="0"/>
              </a:rPr>
              <a:t>số</a:t>
            </a:r>
            <a:r>
              <a:rPr lang="en-US" sz="2400" smtClean="0">
                <a:latin typeface="Tahoma" panose="020B0604030504040204" pitchFamily="34" charset="0"/>
                <a:ea typeface="Tahoma" panose="020B0604030504040204" pitchFamily="34" charset="0"/>
                <a:cs typeface="Tahoma" panose="020B0604030504040204" pitchFamily="34" charset="0"/>
              </a:rPr>
              <a:t> (Digital Logic State)</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khối </a:t>
            </a:r>
            <a:r>
              <a:rPr lang="vi-VN" sz="2400" smtClean="0">
                <a:latin typeface="Tahoma" panose="020B0604030504040204" pitchFamily="34" charset="0"/>
                <a:ea typeface="Tahoma" panose="020B0604030504040204" pitchFamily="34" charset="0"/>
                <a:cs typeface="Tahoma" panose="020B0604030504040204" pitchFamily="34" charset="0"/>
              </a:rPr>
              <a:t>cơ </a:t>
            </a:r>
            <a:r>
              <a:rPr lang="vi-VN" sz="2400">
                <a:latin typeface="Tahoma" panose="020B0604030504040204" pitchFamily="34" charset="0"/>
                <a:ea typeface="Tahoma" panose="020B0604030504040204" pitchFamily="34" charset="0"/>
                <a:cs typeface="Tahoma" panose="020B0604030504040204" pitchFamily="34" charset="0"/>
              </a:rPr>
              <a:t>bản mà từ đó tất cả các mạch điện tử kỹ thuật số </a:t>
            </a:r>
            <a:r>
              <a:rPr lang="en-US" sz="2400" smtClean="0">
                <a:latin typeface="Tahoma" panose="020B0604030504040204" pitchFamily="34" charset="0"/>
                <a:ea typeface="Tahoma" panose="020B0604030504040204" pitchFamily="34" charset="0"/>
                <a:cs typeface="Tahoma" panose="020B0604030504040204" pitchFamily="34" charset="0"/>
              </a:rPr>
              <a:t>hay </a:t>
            </a:r>
            <a:r>
              <a:rPr lang="vi-VN" sz="2400" smtClean="0">
                <a:latin typeface="Tahoma" panose="020B0604030504040204" pitchFamily="34" charset="0"/>
                <a:ea typeface="Tahoma" panose="020B0604030504040204" pitchFamily="34" charset="0"/>
                <a:cs typeface="Tahoma" panose="020B0604030504040204" pitchFamily="34" charset="0"/>
              </a:rPr>
              <a:t>bộ </a:t>
            </a:r>
            <a:r>
              <a:rPr lang="vi-VN" sz="2400">
                <a:latin typeface="Tahoma" panose="020B0604030504040204" pitchFamily="34" charset="0"/>
                <a:ea typeface="Tahoma" panose="020B0604030504040204" pitchFamily="34" charset="0"/>
                <a:cs typeface="Tahoma" panose="020B0604030504040204" pitchFamily="34" charset="0"/>
              </a:rPr>
              <a:t>vi xử lý được </a:t>
            </a:r>
            <a:r>
              <a:rPr lang="en-US" sz="2400" smtClean="0">
                <a:latin typeface="Tahoma" panose="020B0604030504040204" pitchFamily="34" charset="0"/>
                <a:ea typeface="Tahoma" panose="020B0604030504040204" pitchFamily="34" charset="0"/>
                <a:cs typeface="Tahoma" panose="020B0604030504040204" pitchFamily="34" charset="0"/>
              </a:rPr>
              <a:t>tạo thành</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Các cổng logic kỹ thuật số cơ </a:t>
            </a:r>
            <a:r>
              <a:rPr lang="vi-VN" sz="2400" smtClean="0">
                <a:latin typeface="Tahoma" panose="020B0604030504040204" pitchFamily="34" charset="0"/>
                <a:ea typeface="Tahoma" panose="020B0604030504040204" pitchFamily="34" charset="0"/>
                <a:cs typeface="Tahoma" panose="020B0604030504040204" pitchFamily="34" charset="0"/>
              </a:rPr>
              <a:t>bản</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AND</a:t>
            </a:r>
            <a:r>
              <a:rPr lang="vi-VN" sz="240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OR</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NOT </a:t>
            </a:r>
            <a:r>
              <a:rPr lang="vi-VN" sz="2400">
                <a:latin typeface="Tahoma" panose="020B0604030504040204" pitchFamily="34" charset="0"/>
                <a:ea typeface="Tahoma" panose="020B0604030504040204" pitchFamily="34" charset="0"/>
                <a:cs typeface="Tahoma" panose="020B0604030504040204" pitchFamily="34" charset="0"/>
              </a:rPr>
              <a:t>trên các số nhị phân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Trong thiết kế logic kỹ thuật số, </a:t>
            </a:r>
            <a:r>
              <a:rPr lang="en-US" sz="2400" smtClean="0">
                <a:latin typeface="Tahoma" panose="020B0604030504040204" pitchFamily="34" charset="0"/>
                <a:ea typeface="Tahoma" panose="020B0604030504040204" pitchFamily="34" charset="0"/>
                <a:cs typeface="Tahoma" panose="020B0604030504040204" pitchFamily="34" charset="0"/>
              </a:rPr>
              <a:t>có </a:t>
            </a:r>
            <a:r>
              <a:rPr lang="vi-VN" sz="2400" smtClean="0">
                <a:latin typeface="Tahoma" panose="020B0604030504040204" pitchFamily="34" charset="0"/>
                <a:ea typeface="Tahoma" panose="020B0604030504040204" pitchFamily="34" charset="0"/>
                <a:cs typeface="Tahoma" panose="020B0604030504040204" pitchFamily="34" charset="0"/>
              </a:rPr>
              <a:t>hai </a:t>
            </a:r>
            <a:r>
              <a:rPr lang="vi-VN" sz="2400">
                <a:latin typeface="Tahoma" panose="020B0604030504040204" pitchFamily="34" charset="0"/>
                <a:ea typeface="Tahoma" panose="020B0604030504040204" pitchFamily="34" charset="0"/>
                <a:cs typeface="Tahoma" panose="020B0604030504040204" pitchFamily="34" charset="0"/>
              </a:rPr>
              <a:t>mức điện áp hoặc trạng thái </a:t>
            </a:r>
            <a:r>
              <a:rPr lang="vi-VN" sz="2400" smtClean="0">
                <a:latin typeface="Tahoma" panose="020B0604030504040204" pitchFamily="34" charset="0"/>
                <a:ea typeface="Tahoma" panose="020B0604030504040204" pitchFamily="34" charset="0"/>
                <a:cs typeface="Tahoma" panose="020B0604030504040204" pitchFamily="34" charset="0"/>
              </a:rPr>
              <a:t>thường </a:t>
            </a:r>
            <a:r>
              <a:rPr lang="vi-VN" sz="2400">
                <a:latin typeface="Tahoma" panose="020B0604030504040204" pitchFamily="34" charset="0"/>
                <a:ea typeface="Tahoma" panose="020B0604030504040204" pitchFamily="34" charset="0"/>
                <a:cs typeface="Tahoma" panose="020B0604030504040204" pitchFamily="34" charset="0"/>
              </a:rPr>
              <a:t>được gọi là Logic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1</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và </a:t>
            </a:r>
            <a:r>
              <a:rPr lang="vi-VN" sz="2400" smtClean="0">
                <a:latin typeface="Tahoma" panose="020B0604030504040204" pitchFamily="34" charset="0"/>
                <a:ea typeface="Tahoma" panose="020B0604030504040204" pitchFamily="34" charset="0"/>
                <a:cs typeface="Tahoma" panose="020B0604030504040204" pitchFamily="34" charset="0"/>
              </a:rPr>
              <a:t>Logic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0</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hoặc CAO và THẤP, hoặc TRUE và FALSE. Hai trạng </a:t>
            </a:r>
            <a:r>
              <a:rPr lang="vi-VN" sz="2400" smtClean="0">
                <a:latin typeface="Tahoma" panose="020B0604030504040204" pitchFamily="34" charset="0"/>
                <a:ea typeface="Tahoma" panose="020B0604030504040204" pitchFamily="34" charset="0"/>
                <a:cs typeface="Tahoma" panose="020B0604030504040204" pitchFamily="34" charset="0"/>
              </a:rPr>
              <a:t>thái </a:t>
            </a:r>
            <a:r>
              <a:rPr lang="vi-VN" sz="2400">
                <a:latin typeface="Tahoma" panose="020B0604030504040204" pitchFamily="34" charset="0"/>
                <a:ea typeface="Tahoma" panose="020B0604030504040204" pitchFamily="34" charset="0"/>
                <a:cs typeface="Tahoma" panose="020B0604030504040204" pitchFamily="34" charset="0"/>
              </a:rPr>
              <a:t>này được biểu diễn trong Đại số Boolean và các bảng chân </a:t>
            </a:r>
            <a:r>
              <a:rPr lang="en-US" sz="2400" smtClean="0">
                <a:latin typeface="Tahoma" panose="020B0604030504040204" pitchFamily="34" charset="0"/>
                <a:ea typeface="Tahoma" panose="020B0604030504040204" pitchFamily="34" charset="0"/>
                <a:cs typeface="Tahoma" panose="020B0604030504040204" pitchFamily="34" charset="0"/>
              </a:rPr>
              <a:t>trị được ký hiệu bởi 2 số nhị phân là: </a:t>
            </a:r>
            <a:r>
              <a:rPr lang="vi-VN" sz="2400" smtClean="0">
                <a:latin typeface="Tahoma" panose="020B0604030504040204" pitchFamily="34" charset="0"/>
                <a:ea typeface="Tahoma" panose="020B0604030504040204" pitchFamily="34" charset="0"/>
                <a:cs typeface="Tahoma" panose="020B0604030504040204" pitchFamily="34" charset="0"/>
              </a:rPr>
              <a:t>1 </a:t>
            </a:r>
            <a:r>
              <a:rPr lang="vi-VN" sz="2400">
                <a:latin typeface="Tahoma" panose="020B0604030504040204" pitchFamily="34" charset="0"/>
                <a:ea typeface="Tahoma" panose="020B0604030504040204" pitchFamily="34" charset="0"/>
                <a:cs typeface="Tahoma" panose="020B0604030504040204" pitchFamily="34" charset="0"/>
              </a:rPr>
              <a:t>và </a:t>
            </a:r>
            <a:r>
              <a:rPr lang="vi-VN" sz="2400" smtClean="0">
                <a:latin typeface="Tahoma" panose="020B0604030504040204" pitchFamily="34" charset="0"/>
                <a:ea typeface="Tahoma" panose="020B0604030504040204" pitchFamily="34" charset="0"/>
                <a:cs typeface="Tahoma" panose="020B0604030504040204" pitchFamily="34" charset="0"/>
              </a:rPr>
              <a:t>0</a:t>
            </a:r>
            <a:r>
              <a:rPr lang="vi-VN" sz="240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68928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2" y="618518"/>
            <a:ext cx="8094027"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Vào/ra kỹ thuật số</a:t>
            </a:r>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9" y="1711235"/>
            <a:ext cx="10771914" cy="4127862"/>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Hầu hết các cổng logic kỹ thuật số </a:t>
            </a:r>
            <a:r>
              <a:rPr lang="vi-VN" sz="2400" smtClean="0">
                <a:latin typeface="Tahoma" panose="020B0604030504040204" pitchFamily="34" charset="0"/>
                <a:ea typeface="Tahoma" panose="020B0604030504040204" pitchFamily="34" charset="0"/>
                <a:cs typeface="Tahoma" panose="020B0604030504040204" pitchFamily="34" charset="0"/>
              </a:rPr>
              <a:t>đều </a:t>
            </a:r>
            <a:r>
              <a:rPr lang="vi-VN" sz="2400">
                <a:latin typeface="Tahoma" panose="020B0604030504040204" pitchFamily="34" charset="0"/>
                <a:ea typeface="Tahoma" panose="020B0604030504040204" pitchFamily="34" charset="0"/>
                <a:cs typeface="Tahoma" panose="020B0604030504040204" pitchFamily="34" charset="0"/>
              </a:rPr>
              <a:t>sử dụng logic Tích </a:t>
            </a:r>
            <a:r>
              <a:rPr lang="vi-VN" sz="2400" smtClean="0">
                <a:latin typeface="Tahoma" panose="020B0604030504040204" pitchFamily="34" charset="0"/>
                <a:ea typeface="Tahoma" panose="020B0604030504040204" pitchFamily="34" charset="0"/>
                <a:cs typeface="Tahoma" panose="020B0604030504040204" pitchFamily="34" charset="0"/>
              </a:rPr>
              <a:t>cực</a:t>
            </a:r>
            <a:r>
              <a:rPr lang="en-US" sz="2400">
                <a:latin typeface="Tahoma" panose="020B0604030504040204" pitchFamily="34" charset="0"/>
                <a:ea typeface="Tahoma" panose="020B0604030504040204" pitchFamily="34" charset="0"/>
                <a:cs typeface="Tahoma" panose="020B0604030504040204" pitchFamily="34" charset="0"/>
              </a:rPr>
              <a:t> dương (Positive </a:t>
            </a:r>
            <a:r>
              <a:rPr lang="en-US" sz="2400" smtClean="0">
                <a:latin typeface="Tahoma" panose="020B0604030504040204" pitchFamily="34" charset="0"/>
                <a:ea typeface="Tahoma" panose="020B0604030504040204" pitchFamily="34" charset="0"/>
                <a:cs typeface="Tahoma" panose="020B0604030504040204" pitchFamily="34" charset="0"/>
              </a:rPr>
              <a:t>Logic). </a:t>
            </a:r>
            <a:r>
              <a:rPr lang="en-US" sz="2400">
                <a:latin typeface="Tahoma" panose="020B0604030504040204" pitchFamily="34" charset="0"/>
                <a:ea typeface="Tahoma" panose="020B0604030504040204" pitchFamily="34" charset="0"/>
                <a:cs typeface="Tahoma" panose="020B0604030504040204" pitchFamily="34" charset="0"/>
              </a:rPr>
              <a:t>Nghĩa là L</a:t>
            </a:r>
            <a:r>
              <a:rPr lang="vi-VN" sz="2400" smtClean="0">
                <a:latin typeface="Tahoma" panose="020B0604030504040204" pitchFamily="34" charset="0"/>
                <a:ea typeface="Tahoma" panose="020B0604030504040204" pitchFamily="34" charset="0"/>
                <a:cs typeface="Tahoma" panose="020B0604030504040204" pitchFamily="34" charset="0"/>
              </a:rPr>
              <a:t>ogic 0 </a:t>
            </a:r>
            <a:r>
              <a:rPr lang="vi-VN" sz="2400">
                <a:latin typeface="Tahoma" panose="020B0604030504040204" pitchFamily="34" charset="0"/>
                <a:ea typeface="Tahoma" panose="020B0604030504040204" pitchFamily="34" charset="0"/>
                <a:cs typeface="Tahoma" panose="020B0604030504040204" pitchFamily="34" charset="0"/>
              </a:rPr>
              <a:t>hoặc </a:t>
            </a:r>
            <a:r>
              <a:rPr lang="en-US" sz="2400" smtClean="0">
                <a:latin typeface="Tahoma" panose="020B0604030504040204" pitchFamily="34" charset="0"/>
                <a:ea typeface="Tahoma" panose="020B0604030504040204" pitchFamily="34" charset="0"/>
                <a:cs typeface="Tahoma" panose="020B0604030504040204" pitchFamily="34" charset="0"/>
              </a:rPr>
              <a:t>“LOW”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vi-VN" sz="2400">
                <a:latin typeface="Tahoma" panose="020B0604030504040204" pitchFamily="34" charset="0"/>
                <a:ea typeface="Tahoma" panose="020B0604030504040204" pitchFamily="34" charset="0"/>
                <a:cs typeface="Tahoma" panose="020B0604030504040204" pitchFamily="34" charset="0"/>
              </a:rPr>
              <a:t>biểu thị bằng điện áp </a:t>
            </a:r>
            <a:r>
              <a:rPr lang="vi-VN" sz="2400" smtClean="0">
                <a:latin typeface="Tahoma" panose="020B0604030504040204" pitchFamily="34" charset="0"/>
                <a:ea typeface="Tahoma" panose="020B0604030504040204" pitchFamily="34" charset="0"/>
                <a:cs typeface="Tahoma" panose="020B0604030504040204" pitchFamily="34" charset="0"/>
              </a:rPr>
              <a:t>0v </a:t>
            </a:r>
            <a:r>
              <a:rPr lang="vi-VN" sz="2400">
                <a:latin typeface="Tahoma" panose="020B0604030504040204" pitchFamily="34" charset="0"/>
                <a:ea typeface="Tahoma" panose="020B0604030504040204" pitchFamily="34" charset="0"/>
                <a:cs typeface="Tahoma" panose="020B0604030504040204" pitchFamily="34" charset="0"/>
              </a:rPr>
              <a:t>hoặc nối </a:t>
            </a:r>
            <a:r>
              <a:rPr lang="vi-VN" sz="2400" smtClean="0">
                <a:latin typeface="Tahoma" panose="020B0604030504040204" pitchFamily="34" charset="0"/>
                <a:ea typeface="Tahoma" panose="020B0604030504040204" pitchFamily="34" charset="0"/>
                <a:cs typeface="Tahoma" panose="020B0604030504040204" pitchFamily="34" charset="0"/>
              </a:rPr>
              <a:t>đất</a:t>
            </a:r>
            <a:r>
              <a:rPr lang="en-US" sz="2400" smtClean="0">
                <a:latin typeface="Tahoma" panose="020B0604030504040204" pitchFamily="34" charset="0"/>
                <a:ea typeface="Tahoma" panose="020B0604030504040204" pitchFamily="34" charset="0"/>
                <a:cs typeface="Tahoma" panose="020B0604030504040204" pitchFamily="34" charset="0"/>
              </a:rPr>
              <a:t>. Tương tự,</a:t>
            </a:r>
            <a:r>
              <a:rPr lang="vi-VN" sz="2400" smtClean="0">
                <a:latin typeface="Tahoma" panose="020B0604030504040204" pitchFamily="34" charset="0"/>
                <a:ea typeface="Tahoma" panose="020B0604030504040204" pitchFamily="34" charset="0"/>
                <a:cs typeface="Tahoma" panose="020B0604030504040204" pitchFamily="34" charset="0"/>
              </a:rPr>
              <a:t> mức </a:t>
            </a:r>
            <a:r>
              <a:rPr lang="vi-VN" sz="2400">
                <a:latin typeface="Tahoma" panose="020B0604030504040204" pitchFamily="34" charset="0"/>
                <a:ea typeface="Tahoma" panose="020B0604030504040204" pitchFamily="34" charset="0"/>
                <a:cs typeface="Tahoma" panose="020B0604030504040204" pitchFamily="34" charset="0"/>
              </a:rPr>
              <a:t>logic </a:t>
            </a:r>
            <a:r>
              <a:rPr lang="en-US" sz="2400" smtClean="0">
                <a:latin typeface="Tahoma" panose="020B0604030504040204" pitchFamily="34" charset="0"/>
                <a:ea typeface="Tahoma" panose="020B0604030504040204" pitchFamily="34" charset="0"/>
                <a:cs typeface="Tahoma" panose="020B0604030504040204" pitchFamily="34" charset="0"/>
              </a:rPr>
              <a:t>1 tương đương với </a:t>
            </a:r>
            <a:r>
              <a:rPr lang="vi-VN" sz="2400" smtClean="0">
                <a:latin typeface="Tahoma" panose="020B0604030504040204" pitchFamily="34" charset="0"/>
                <a:ea typeface="Tahoma" panose="020B0604030504040204" pitchFamily="34" charset="0"/>
                <a:cs typeface="Tahoma" panose="020B0604030504040204" pitchFamily="34" charset="0"/>
              </a:rPr>
              <a:t>+5 volt</a:t>
            </a:r>
            <a:r>
              <a:rPr lang="en-US" sz="2400" smtClean="0">
                <a:latin typeface="Tahoma" panose="020B0604030504040204" pitchFamily="34" charset="0"/>
                <a:ea typeface="Tahoma" panose="020B0604030504040204" pitchFamily="34" charset="0"/>
                <a:cs typeface="Tahoma" panose="020B0604030504040204" pitchFamily="34" charset="0"/>
              </a:rPr>
              <a:t>.</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Khi chuyển trạng thái giá trị điện áp 0v – 5v hoặc ngược lại sẽ tạo ra mức Logic 0 - 1 - 0</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a:latin typeface="Tahoma" panose="020B0604030504040204" pitchFamily="34" charset="0"/>
                <a:ea typeface="Tahoma" panose="020B0604030504040204" pitchFamily="34" charset="0"/>
                <a:cs typeface="Tahoma" panose="020B0604030504040204" pitchFamily="34" charset="0"/>
              </a:rPr>
              <a:t>Đôi khi, chúng ta vẫn bắt gặp một số nhà sản xuất quy định ngược lại (Tích cực thấp - Negative Logic) nhưng chúng không phổ biến bằng trường hợp tích cực dương (Positive </a:t>
            </a:r>
            <a:r>
              <a:rPr lang="en-US" sz="2400" smtClean="0">
                <a:latin typeface="Tahoma" panose="020B0604030504040204" pitchFamily="34" charset="0"/>
                <a:ea typeface="Tahoma" panose="020B0604030504040204" pitchFamily="34" charset="0"/>
                <a:cs typeface="Tahoma" panose="020B0604030504040204" pitchFamily="34" charset="0"/>
              </a:rPr>
              <a:t>Logic)</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20377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2" y="618518"/>
            <a:ext cx="10171022"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Điện áp vào ra vơi chuẩn TTL</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9" y="1711235"/>
            <a:ext cx="6252165" cy="4127862"/>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Có </a:t>
            </a:r>
            <a:r>
              <a:rPr lang="vi-VN" sz="2400" smtClean="0">
                <a:latin typeface="Tahoma" panose="020B0604030504040204" pitchFamily="34" charset="0"/>
                <a:ea typeface="Tahoma" panose="020B0604030504040204" pitchFamily="34" charset="0"/>
                <a:cs typeface="Tahoma" panose="020B0604030504040204" pitchFamily="34" charset="0"/>
              </a:rPr>
              <a:t>nhiều </a:t>
            </a:r>
            <a:r>
              <a:rPr lang="vi-VN" sz="2400">
                <a:latin typeface="Tahoma" panose="020B0604030504040204" pitchFamily="34" charset="0"/>
                <a:ea typeface="Tahoma" panose="020B0604030504040204" pitchFamily="34" charset="0"/>
                <a:cs typeface="Tahoma" panose="020B0604030504040204" pitchFamily="34" charset="0"/>
              </a:rPr>
              <a:t>loại cổng logic </a:t>
            </a:r>
            <a:r>
              <a:rPr lang="en-US" sz="2400" smtClean="0">
                <a:latin typeface="Tahoma" panose="020B0604030504040204" pitchFamily="34" charset="0"/>
                <a:ea typeface="Tahoma" panose="020B0604030504040204" pitchFamily="34" charset="0"/>
                <a:cs typeface="Tahoma" panose="020B0604030504040204" pitchFamily="34" charset="0"/>
              </a:rPr>
              <a:t>cho</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cổng </a:t>
            </a:r>
            <a:r>
              <a:rPr lang="vi-VN" sz="2400" smtClean="0">
                <a:latin typeface="Tahoma" panose="020B0604030504040204" pitchFamily="34" charset="0"/>
                <a:ea typeface="Tahoma" panose="020B0604030504040204" pitchFamily="34" charset="0"/>
                <a:cs typeface="Tahoma" panose="020B0604030504040204" pitchFamily="34" charset="0"/>
              </a:rPr>
              <a:t>logic </a:t>
            </a:r>
            <a:r>
              <a:rPr lang="en-US" sz="2400" smtClean="0">
                <a:latin typeface="Tahoma" panose="020B0604030504040204" pitchFamily="34" charset="0"/>
                <a:ea typeface="Tahoma" panose="020B0604030504040204" pitchFamily="34" charset="0"/>
                <a:cs typeface="Tahoma" panose="020B0604030504040204" pitchFamily="34" charset="0"/>
              </a:rPr>
              <a:t>lưỡng cực (bibolar)</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7400</a:t>
            </a:r>
            <a:r>
              <a:rPr lang="en-US" sz="2400" smtClean="0">
                <a:latin typeface="Tahoma" panose="020B0604030504040204" pitchFamily="34" charset="0"/>
                <a:ea typeface="Tahoma" panose="020B0604030504040204" pitchFamily="34" charset="0"/>
                <a:cs typeface="Tahoma" panose="020B0604030504040204" pitchFamily="34" charset="0"/>
              </a:rPr>
              <a:t> seri)</a:t>
            </a:r>
            <a:r>
              <a:rPr lang="vi-VN" sz="2400" smtClean="0">
                <a:latin typeface="Tahoma" panose="020B0604030504040204" pitchFamily="34" charset="0"/>
                <a:ea typeface="Tahoma" panose="020B0604030504040204" pitchFamily="34" charset="0"/>
                <a:cs typeface="Tahoma" panose="020B0604030504040204" pitchFamily="34" charset="0"/>
              </a:rPr>
              <a:t> và</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CMOS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4000</a:t>
            </a:r>
            <a:r>
              <a:rPr lang="en-US" sz="2400" smtClean="0">
                <a:latin typeface="Tahoma" panose="020B0604030504040204" pitchFamily="34" charset="0"/>
                <a:ea typeface="Tahoma" panose="020B0604030504040204" pitchFamily="34" charset="0"/>
                <a:cs typeface="Tahoma" panose="020B0604030504040204" pitchFamily="34" charset="0"/>
              </a:rPr>
              <a:t> seri)</a:t>
            </a:r>
            <a:r>
              <a:rPr lang="vi-VN" sz="2400" smtClean="0">
                <a:latin typeface="Tahoma" panose="020B0604030504040204" pitchFamily="34" charset="0"/>
                <a:ea typeface="Tahoma" panose="020B0604030504040204" pitchFamily="34" charset="0"/>
                <a:cs typeface="Tahoma" panose="020B0604030504040204" pitchFamily="34" charset="0"/>
              </a:rPr>
              <a:t> như</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74Lxx</a:t>
            </a:r>
            <a:r>
              <a:rPr lang="vi-VN" sz="2400">
                <a:latin typeface="Tahoma" panose="020B0604030504040204" pitchFamily="34" charset="0"/>
                <a:ea typeface="Tahoma" panose="020B0604030504040204" pitchFamily="34" charset="0"/>
                <a:cs typeface="Tahoma" panose="020B0604030504040204" pitchFamily="34" charset="0"/>
              </a:rPr>
              <a:t>, 74LSxx, 74ALSxx, 74HCxx, 74HCTxx, </a:t>
            </a:r>
            <a:r>
              <a:rPr lang="vi-VN" sz="2400" smtClean="0">
                <a:latin typeface="Tahoma" panose="020B0604030504040204" pitchFamily="34" charset="0"/>
                <a:ea typeface="Tahoma" panose="020B0604030504040204" pitchFamily="34" charset="0"/>
                <a:cs typeface="Tahoma" panose="020B0604030504040204" pitchFamily="34" charset="0"/>
              </a:rPr>
              <a:t>74ACTxx</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với </a:t>
            </a:r>
            <a:r>
              <a:rPr lang="vi-VN" sz="2400">
                <a:latin typeface="Tahoma" panose="020B0604030504040204" pitchFamily="34" charset="0"/>
                <a:ea typeface="Tahoma" panose="020B0604030504040204" pitchFamily="34" charset="0"/>
                <a:cs typeface="Tahoma" panose="020B0604030504040204" pitchFamily="34" charset="0"/>
              </a:rPr>
              <a:t>mỗi loại đều có những ưu điểm và nhược điểm </a:t>
            </a:r>
            <a:r>
              <a:rPr lang="vi-VN" sz="2400" smtClean="0">
                <a:latin typeface="Tahoma" panose="020B0604030504040204" pitchFamily="34" charset="0"/>
                <a:ea typeface="Tahoma" panose="020B0604030504040204" pitchFamily="34" charset="0"/>
                <a:cs typeface="Tahoma" panose="020B0604030504040204" pitchFamily="34" charset="0"/>
              </a:rPr>
              <a:t>riêng.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áp chuyển mạch chính xác cần thiết để tạo ra </a:t>
            </a:r>
            <a:r>
              <a:rPr lang="en-US" sz="2400" smtClean="0">
                <a:latin typeface="Tahoma" panose="020B0604030504040204" pitchFamily="34" charset="0"/>
                <a:ea typeface="Tahoma" panose="020B0604030504040204" pitchFamily="34" charset="0"/>
                <a:cs typeface="Tahoma" panose="020B0604030504040204" pitchFamily="34" charset="0"/>
              </a:rPr>
              <a:t>mức </a:t>
            </a:r>
            <a:r>
              <a:rPr lang="vi-VN" sz="2400" smtClean="0">
                <a:latin typeface="Tahoma" panose="020B0604030504040204" pitchFamily="34" charset="0"/>
                <a:ea typeface="Tahoma" panose="020B0604030504040204" pitchFamily="34" charset="0"/>
                <a:cs typeface="Tahoma" panose="020B0604030504040204" pitchFamily="34" charset="0"/>
              </a:rPr>
              <a:t>logic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0</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hoặc logic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1</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tùy thuộc vào </a:t>
            </a:r>
            <a:r>
              <a:rPr lang="en-US" sz="2400" smtClean="0">
                <a:latin typeface="Tahoma" panose="020B0604030504040204" pitchFamily="34" charset="0"/>
                <a:ea typeface="Tahoma" panose="020B0604030504040204" pitchFamily="34" charset="0"/>
                <a:cs typeface="Tahoma" panose="020B0604030504040204" pitchFamily="34" charset="0"/>
              </a:rPr>
              <a:t>từng họ cụ thể</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743" y="1963172"/>
            <a:ext cx="4686954" cy="2905530"/>
          </a:xfrm>
          <a:prstGeom prst="rect">
            <a:avLst/>
          </a:prstGeom>
        </p:spPr>
      </p:pic>
    </p:spTree>
    <p:extLst>
      <p:ext uri="{BB962C8B-B14F-4D97-AF65-F5344CB8AC3E}">
        <p14:creationId xmlns:p14="http://schemas.microsoft.com/office/powerpoint/2010/main" val="1595272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So sánh mức điện áp của TTL và CMOS</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9" y="1711235"/>
            <a:ext cx="10853572" cy="1815736"/>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Họ </a:t>
            </a:r>
            <a:r>
              <a:rPr lang="vi-VN" sz="2400" smtClean="0">
                <a:latin typeface="Tahoma" panose="020B0604030504040204" pitchFamily="34" charset="0"/>
                <a:ea typeface="Tahoma" panose="020B0604030504040204" pitchFamily="34" charset="0"/>
                <a:cs typeface="Tahoma" panose="020B0604030504040204" pitchFamily="34" charset="0"/>
              </a:rPr>
              <a:t>CMOS </a:t>
            </a:r>
            <a:r>
              <a:rPr lang="vi-VN" sz="2400">
                <a:latin typeface="Tahoma" panose="020B0604030504040204" pitchFamily="34" charset="0"/>
                <a:ea typeface="Tahoma" panose="020B0604030504040204" pitchFamily="34" charset="0"/>
                <a:cs typeface="Tahoma" panose="020B0604030504040204" pitchFamily="34" charset="0"/>
              </a:rPr>
              <a:t>4000 sử dụng các mức điện áp khác nhau so với các loại TTL vì chúng được thiết kế sử dụng các bóng bán dẫn hiệu ứng </a:t>
            </a:r>
            <a:r>
              <a:rPr lang="vi-VN" sz="2400" smtClean="0">
                <a:latin typeface="Tahoma" panose="020B0604030504040204" pitchFamily="34" charset="0"/>
                <a:ea typeface="Tahoma" panose="020B0604030504040204" pitchFamily="34" charset="0"/>
                <a:cs typeface="Tahoma" panose="020B0604030504040204" pitchFamily="34" charset="0"/>
              </a:rPr>
              <a:t>trường</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FET</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Trong công nghệ CMOS, mức </a:t>
            </a:r>
            <a:r>
              <a:rPr lang="en-US" sz="2400">
                <a:latin typeface="Tahoma" panose="020B0604030504040204" pitchFamily="34" charset="0"/>
                <a:ea typeface="Tahoma" panose="020B0604030504040204" pitchFamily="34" charset="0"/>
                <a:cs typeface="Tahoma" panose="020B0604030504040204" pitchFamily="34" charset="0"/>
              </a:rPr>
              <a:t>L</a:t>
            </a:r>
            <a:r>
              <a:rPr lang="vi-VN" sz="2400">
                <a:latin typeface="Tahoma" panose="020B0604030504040204" pitchFamily="34" charset="0"/>
                <a:ea typeface="Tahoma" panose="020B0604030504040204" pitchFamily="34" charset="0"/>
                <a:cs typeface="Tahoma" panose="020B0604030504040204" pitchFamily="34" charset="0"/>
              </a:rPr>
              <a:t>ogic </a:t>
            </a:r>
            <a:r>
              <a:rPr lang="en-US" sz="2400">
                <a:latin typeface="Tahoma" panose="020B0604030504040204" pitchFamily="34" charset="0"/>
                <a:ea typeface="Tahoma" panose="020B0604030504040204" pitchFamily="34" charset="0"/>
                <a:cs typeface="Tahoma" panose="020B0604030504040204" pitchFamily="34" charset="0"/>
              </a:rPr>
              <a:t>“</a:t>
            </a:r>
            <a:r>
              <a:rPr lang="vi-VN" sz="2400">
                <a:latin typeface="Tahoma" panose="020B0604030504040204" pitchFamily="34" charset="0"/>
                <a:ea typeface="Tahoma" panose="020B0604030504040204" pitchFamily="34" charset="0"/>
                <a:cs typeface="Tahoma" panose="020B0604030504040204" pitchFamily="34" charset="0"/>
              </a:rPr>
              <a:t>1</a:t>
            </a:r>
            <a:r>
              <a:rPr lang="en-US" sz="2400">
                <a:latin typeface="Tahoma" panose="020B0604030504040204" pitchFamily="34" charset="0"/>
                <a:ea typeface="Tahoma" panose="020B0604030504040204" pitchFamily="34" charset="0"/>
                <a:cs typeface="Tahoma" panose="020B0604030504040204" pitchFamily="34" charset="0"/>
              </a:rPr>
              <a:t>”</a:t>
            </a:r>
            <a:r>
              <a:rPr lang="vi-VN" sz="2400">
                <a:latin typeface="Tahoma" panose="020B0604030504040204" pitchFamily="34" charset="0"/>
                <a:ea typeface="Tahoma" panose="020B0604030504040204" pitchFamily="34" charset="0"/>
                <a:cs typeface="Tahoma" panose="020B0604030504040204" pitchFamily="34" charset="0"/>
              </a:rPr>
              <a:t> hoạt động trong khoảng từ 3.0 đến 18 volt và mức </a:t>
            </a:r>
            <a:r>
              <a:rPr lang="en-US" sz="2400">
                <a:latin typeface="Tahoma" panose="020B0604030504040204" pitchFamily="34" charset="0"/>
                <a:ea typeface="Tahoma" panose="020B0604030504040204" pitchFamily="34" charset="0"/>
                <a:cs typeface="Tahoma" panose="020B0604030504040204" pitchFamily="34" charset="0"/>
              </a:rPr>
              <a:t>L</a:t>
            </a:r>
            <a:r>
              <a:rPr lang="vi-VN" sz="2400">
                <a:latin typeface="Tahoma" panose="020B0604030504040204" pitchFamily="34" charset="0"/>
                <a:ea typeface="Tahoma" panose="020B0604030504040204" pitchFamily="34" charset="0"/>
                <a:cs typeface="Tahoma" panose="020B0604030504040204" pitchFamily="34" charset="0"/>
              </a:rPr>
              <a:t>ogic </a:t>
            </a:r>
            <a:r>
              <a:rPr lang="en-US" sz="2400">
                <a:latin typeface="Tahoma" panose="020B0604030504040204" pitchFamily="34" charset="0"/>
                <a:ea typeface="Tahoma" panose="020B0604030504040204" pitchFamily="34" charset="0"/>
                <a:cs typeface="Tahoma" panose="020B0604030504040204" pitchFamily="34" charset="0"/>
              </a:rPr>
              <a:t>“</a:t>
            </a:r>
            <a:r>
              <a:rPr lang="vi-VN" sz="2400">
                <a:latin typeface="Tahoma" panose="020B0604030504040204" pitchFamily="34" charset="0"/>
                <a:ea typeface="Tahoma" panose="020B0604030504040204" pitchFamily="34" charset="0"/>
                <a:cs typeface="Tahoma" panose="020B0604030504040204" pitchFamily="34" charset="0"/>
              </a:rPr>
              <a:t>0</a:t>
            </a:r>
            <a:r>
              <a:rPr lang="en-US" sz="2400">
                <a:latin typeface="Tahoma" panose="020B0604030504040204" pitchFamily="34" charset="0"/>
                <a:ea typeface="Tahoma" panose="020B0604030504040204" pitchFamily="34" charset="0"/>
                <a:cs typeface="Tahoma" panose="020B0604030504040204" pitchFamily="34" charset="0"/>
              </a:rPr>
              <a:t>”</a:t>
            </a:r>
            <a:r>
              <a:rPr lang="vi-VN" sz="2400">
                <a:latin typeface="Tahoma" panose="020B0604030504040204" pitchFamily="34" charset="0"/>
                <a:ea typeface="Tahoma" panose="020B0604030504040204" pitchFamily="34" charset="0"/>
                <a:cs typeface="Tahoma" panose="020B0604030504040204" pitchFamily="34" charset="0"/>
              </a:rPr>
              <a:t> dưới 1,5 volt</a:t>
            </a:r>
            <a:r>
              <a:rPr lang="vi-VN" sz="2400" smtClean="0">
                <a:latin typeface="Tahoma" panose="020B0604030504040204" pitchFamily="34" charset="0"/>
                <a:ea typeface="Tahoma" panose="020B0604030504040204" pitchFamily="34" charset="0"/>
                <a:cs typeface="Tahoma" panose="020B0604030504040204" pitchFamily="34" charset="0"/>
              </a:rPr>
              <a:t>. </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102" y="3662315"/>
            <a:ext cx="6845824" cy="2176782"/>
          </a:xfrm>
          <a:prstGeom prst="rect">
            <a:avLst/>
          </a:prstGeom>
        </p:spPr>
      </p:pic>
    </p:spTree>
    <p:extLst>
      <p:ext uri="{BB962C8B-B14F-4D97-AF65-F5344CB8AC3E}">
        <p14:creationId xmlns:p14="http://schemas.microsoft.com/office/powerpoint/2010/main" val="1897997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Cấu tạo của cổng logic TTL</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827903" y="5068389"/>
            <a:ext cx="10853572" cy="1025202"/>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Việc đóng hay mở khóa K sẽ tạo ra mức logic 0 hay 1. R có tác dụng ngăn ngắn mạch trong một thời gian dài.</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557" y="1848246"/>
            <a:ext cx="7874280" cy="3118667"/>
          </a:xfrm>
          <a:prstGeom prst="rect">
            <a:avLst/>
          </a:prstGeom>
        </p:spPr>
      </p:pic>
    </p:spTree>
    <p:extLst>
      <p:ext uri="{BB962C8B-B14F-4D97-AF65-F5344CB8AC3E}">
        <p14:creationId xmlns:p14="http://schemas.microsoft.com/office/powerpoint/2010/main" val="22577501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Nhiễu ở mức Logic</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5742714" cy="1688843"/>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Nhiễu là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vi-VN" sz="2400">
                <a:latin typeface="Tahoma" panose="020B0604030504040204" pitchFamily="34" charset="0"/>
                <a:ea typeface="Tahoma" panose="020B0604030504040204" pitchFamily="34" charset="0"/>
                <a:cs typeface="Tahoma" panose="020B0604030504040204" pitchFamily="34" charset="0"/>
              </a:rPr>
              <a:t>đặt cho một điện áp ngẫu nhiên và không mong muốn được tạo ra trong các mạch điện </a:t>
            </a:r>
            <a:r>
              <a:rPr lang="vi-VN" sz="2400" smtClean="0">
                <a:latin typeface="Tahoma" panose="020B0604030504040204" pitchFamily="34" charset="0"/>
                <a:ea typeface="Tahoma" panose="020B0604030504040204" pitchFamily="34" charset="0"/>
                <a:cs typeface="Tahoma" panose="020B0604030504040204" pitchFamily="34" charset="0"/>
              </a:rPr>
              <a:t>tử</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689" y="1436477"/>
            <a:ext cx="5085302" cy="1987891"/>
          </a:xfrm>
          <a:prstGeom prst="rect">
            <a:avLst/>
          </a:prstGeom>
        </p:spPr>
      </p:pic>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3736142"/>
            <a:ext cx="10828016" cy="2468715"/>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Nhiễu có thể phát sinh </a:t>
            </a:r>
            <a:r>
              <a:rPr lang="vi-VN" sz="2400" smtClean="0">
                <a:latin typeface="Tahoma" panose="020B0604030504040204" pitchFamily="34" charset="0"/>
                <a:ea typeface="Tahoma" panose="020B0604030504040204" pitchFamily="34" charset="0"/>
                <a:cs typeface="Tahoma" panose="020B0604030504040204" pitchFamily="34" charset="0"/>
              </a:rPr>
              <a:t>từ </a:t>
            </a:r>
            <a:r>
              <a:rPr lang="vi-VN" sz="2400">
                <a:latin typeface="Tahoma" panose="020B0604030504040204" pitchFamily="34" charset="0"/>
                <a:ea typeface="Tahoma" panose="020B0604030504040204" pitchFamily="34" charset="0"/>
                <a:cs typeface="Tahoma" panose="020B0604030504040204" pitchFamily="34" charset="0"/>
              </a:rPr>
              <a:t>các công tắc </a:t>
            </a:r>
            <a:r>
              <a:rPr lang="en-US" sz="2400" smtClean="0">
                <a:latin typeface="Tahoma" panose="020B0604030504040204" pitchFamily="34" charset="0"/>
                <a:ea typeface="Tahoma" panose="020B0604030504040204" pitchFamily="34" charset="0"/>
                <a:cs typeface="Tahoma" panose="020B0604030504040204" pitchFamily="34" charset="0"/>
              </a:rPr>
              <a:t>chuyển mạch, </a:t>
            </a:r>
            <a:r>
              <a:rPr lang="vi-VN" sz="2400" smtClean="0">
                <a:latin typeface="Tahoma" panose="020B0604030504040204" pitchFamily="34" charset="0"/>
                <a:ea typeface="Tahoma" panose="020B0604030504040204" pitchFamily="34" charset="0"/>
                <a:cs typeface="Tahoma" panose="020B0604030504040204" pitchFamily="34" charset="0"/>
              </a:rPr>
              <a:t>dao </a:t>
            </a:r>
            <a:r>
              <a:rPr lang="vi-VN" sz="2400">
                <a:latin typeface="Tahoma" panose="020B0604030504040204" pitchFamily="34" charset="0"/>
                <a:ea typeface="Tahoma" panose="020B0604030504040204" pitchFamily="34" charset="0"/>
                <a:cs typeface="Tahoma" panose="020B0604030504040204" pitchFamily="34" charset="0"/>
              </a:rPr>
              <a:t>động nguồn điện hoặc từ dây dẫn và </a:t>
            </a:r>
            <a:r>
              <a:rPr lang="en-US" sz="2400" smtClean="0">
                <a:latin typeface="Tahoma" panose="020B0604030504040204" pitchFamily="34" charset="0"/>
                <a:ea typeface="Tahoma" panose="020B0604030504040204" pitchFamily="34" charset="0"/>
                <a:cs typeface="Tahoma" panose="020B0604030504040204" pitchFamily="34" charset="0"/>
              </a:rPr>
              <a:t>từ trường tác dụng lên dây dẫn</a:t>
            </a:r>
            <a:r>
              <a:rPr lang="vi-VN" sz="2400" smtClean="0">
                <a:latin typeface="Tahoma" panose="020B0604030504040204" pitchFamily="34" charset="0"/>
                <a:ea typeface="Tahoma" panose="020B0604030504040204" pitchFamily="34" charset="0"/>
                <a:cs typeface="Tahoma" panose="020B0604030504040204" pitchFamily="34" charset="0"/>
              </a:rPr>
              <a:t>.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Do</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đó, để cổng logic không bị ảnh hưởng bởi nhiễu trong phải có một mức độ nhiễu nhất định hoặc </a:t>
            </a:r>
            <a:r>
              <a:rPr lang="en-US" sz="2400" smtClean="0">
                <a:latin typeface="Tahoma" panose="020B0604030504040204" pitchFamily="34" charset="0"/>
                <a:ea typeface="Tahoma" panose="020B0604030504040204" pitchFamily="34" charset="0"/>
                <a:cs typeface="Tahoma" panose="020B0604030504040204" pitchFamily="34" charset="0"/>
              </a:rPr>
              <a:t>cần có </a:t>
            </a:r>
            <a:r>
              <a:rPr lang="vi-VN" sz="2400" smtClean="0">
                <a:latin typeface="Tahoma" panose="020B0604030504040204" pitchFamily="34" charset="0"/>
                <a:ea typeface="Tahoma" panose="020B0604030504040204" pitchFamily="34" charset="0"/>
                <a:cs typeface="Tahoma" panose="020B0604030504040204" pitchFamily="34" charset="0"/>
              </a:rPr>
              <a:t>khả </a:t>
            </a:r>
            <a:r>
              <a:rPr lang="vi-VN" sz="2400">
                <a:latin typeface="Tahoma" panose="020B0604030504040204" pitchFamily="34" charset="0"/>
                <a:ea typeface="Tahoma" panose="020B0604030504040204" pitchFamily="34" charset="0"/>
                <a:cs typeface="Tahoma" panose="020B0604030504040204" pitchFamily="34" charset="0"/>
              </a:rPr>
              <a:t>năng chống </a:t>
            </a:r>
            <a:r>
              <a:rPr lang="en-US" sz="2400" smtClean="0">
                <a:latin typeface="Tahoma" panose="020B0604030504040204" pitchFamily="34" charset="0"/>
                <a:ea typeface="Tahoma" panose="020B0604030504040204" pitchFamily="34" charset="0"/>
                <a:cs typeface="Tahoma" panose="020B0604030504040204" pitchFamily="34" charset="0"/>
              </a:rPr>
              <a:t>nhiễu</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466000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Nguyên lý cổng logic</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5742714" cy="2252871"/>
          </a:xfrm>
        </p:spPr>
        <p:txBody>
          <a:bodyPr>
            <a:normAutofit lnSpcReduction="10000"/>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Có 2 dạng: </a:t>
            </a:r>
            <a:r>
              <a:rPr lang="vi-VN" sz="2400" smtClean="0">
                <a:latin typeface="Tahoma" panose="020B0604030504040204" pitchFamily="34" charset="0"/>
                <a:ea typeface="Tahoma" panose="020B0604030504040204" pitchFamily="34" charset="0"/>
                <a:cs typeface="Tahoma" panose="020B0604030504040204" pitchFamily="34" charset="0"/>
              </a:rPr>
              <a:t>Diode-Resistor </a:t>
            </a:r>
            <a:r>
              <a:rPr lang="vi-VN" sz="2400">
                <a:latin typeface="Tahoma" panose="020B0604030504040204" pitchFamily="34" charset="0"/>
                <a:ea typeface="Tahoma" panose="020B0604030504040204" pitchFamily="34" charset="0"/>
                <a:cs typeface="Tahoma" panose="020B0604030504040204" pitchFamily="34" charset="0"/>
              </a:rPr>
              <a:t>Logic (DRL) và </a:t>
            </a:r>
            <a:r>
              <a:rPr lang="vi-VN" sz="2400" smtClean="0">
                <a:latin typeface="Tahoma" panose="020B0604030504040204" pitchFamily="34" charset="0"/>
                <a:ea typeface="Tahoma" panose="020B0604030504040204" pitchFamily="34" charset="0"/>
                <a:cs typeface="Tahoma" panose="020B0604030504040204" pitchFamily="34" charset="0"/>
              </a:rPr>
              <a:t>Diode-Transitor </a:t>
            </a:r>
            <a:r>
              <a:rPr lang="en-US" sz="2400" smtClean="0">
                <a:latin typeface="Tahoma" panose="020B0604030504040204" pitchFamily="34" charset="0"/>
                <a:ea typeface="Tahoma" panose="020B0604030504040204" pitchFamily="34" charset="0"/>
                <a:cs typeface="Tahoma" panose="020B0604030504040204" pitchFamily="34" charset="0"/>
              </a:rPr>
              <a:t>Logic</a:t>
            </a:r>
            <a:r>
              <a:rPr lang="vi-VN" sz="2400" smtClean="0">
                <a:latin typeface="Tahoma" panose="020B0604030504040204" pitchFamily="34" charset="0"/>
                <a:ea typeface="Tahoma" panose="020B0604030504040204" pitchFamily="34" charset="0"/>
                <a:cs typeface="Tahoma" panose="020B0604030504040204" pitchFamily="34" charset="0"/>
              </a:rPr>
              <a:t>(DTL)</a:t>
            </a:r>
            <a:r>
              <a:rPr lang="en-US" sz="2400" smtClean="0">
                <a:latin typeface="Tahoma" panose="020B0604030504040204" pitchFamily="34" charset="0"/>
                <a:ea typeface="Tahoma" panose="020B0604030504040204" pitchFamily="34" charset="0"/>
                <a:cs typeface="Tahoma" panose="020B0604030504040204" pitchFamily="34" charset="0"/>
              </a:rPr>
              <a:t> tùy vào công nghệ. </a:t>
            </a:r>
            <a:r>
              <a:rPr lang="vi-VN" sz="2400" smtClean="0">
                <a:latin typeface="Tahoma" panose="020B0604030504040204" pitchFamily="34" charset="0"/>
                <a:ea typeface="Tahoma" panose="020B0604030504040204" pitchFamily="34" charset="0"/>
                <a:cs typeface="Tahoma" panose="020B0604030504040204" pitchFamily="34" charset="0"/>
              </a:rPr>
              <a:t>Cổng </a:t>
            </a:r>
            <a:r>
              <a:rPr lang="en-US" sz="2400" smtClean="0">
                <a:latin typeface="Tahoma" panose="020B0604030504040204" pitchFamily="34" charset="0"/>
                <a:ea typeface="Tahoma" panose="020B0604030504040204" pitchFamily="34" charset="0"/>
                <a:cs typeface="Tahoma" panose="020B0604030504040204" pitchFamily="34" charset="0"/>
              </a:rPr>
              <a:t>DR</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đơn giản </a:t>
            </a:r>
            <a:r>
              <a:rPr lang="vi-VN" sz="2400" smtClean="0">
                <a:latin typeface="Tahoma" panose="020B0604030504040204" pitchFamily="34" charset="0"/>
                <a:ea typeface="Tahoma" panose="020B0604030504040204" pitchFamily="34" charset="0"/>
                <a:cs typeface="Tahoma" panose="020B0604030504040204" pitchFamily="34" charset="0"/>
              </a:rPr>
              <a:t>sử </a:t>
            </a:r>
            <a:r>
              <a:rPr lang="vi-VN" sz="2400">
                <a:latin typeface="Tahoma" panose="020B0604030504040204" pitchFamily="34" charset="0"/>
                <a:ea typeface="Tahoma" panose="020B0604030504040204" pitchFamily="34" charset="0"/>
                <a:cs typeface="Tahoma" panose="020B0604030504040204" pitchFamily="34" charset="0"/>
              </a:rPr>
              <a:t>dụng các </a:t>
            </a:r>
            <a:r>
              <a:rPr lang="en-US" sz="2400" smtClean="0">
                <a:latin typeface="Tahoma" panose="020B0604030504040204" pitchFamily="34" charset="0"/>
                <a:ea typeface="Tahoma" panose="020B0604030504040204" pitchFamily="34" charset="0"/>
                <a:cs typeface="Tahoma" panose="020B0604030504040204" pitchFamily="34" charset="0"/>
              </a:rPr>
              <a:t>mỗi Diode</a:t>
            </a:r>
            <a:r>
              <a:rPr lang="vi-VN" sz="2400" smtClean="0">
                <a:latin typeface="Tahoma" panose="020B0604030504040204" pitchFamily="34" charset="0"/>
                <a:ea typeface="Tahoma" panose="020B0604030504040204" pitchFamily="34" charset="0"/>
                <a:cs typeface="Tahoma" panose="020B0604030504040204" pitchFamily="34" charset="0"/>
              </a:rPr>
              <a:t> cho </a:t>
            </a:r>
            <a:r>
              <a:rPr lang="vi-VN" sz="2400">
                <a:latin typeface="Tahoma" panose="020B0604030504040204" pitchFamily="34" charset="0"/>
                <a:ea typeface="Tahoma" panose="020B0604030504040204" pitchFamily="34" charset="0"/>
                <a:cs typeface="Tahoma" panose="020B0604030504040204" pitchFamily="34" charset="0"/>
              </a:rPr>
              <a:t>mỗi đầu vào</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3988396"/>
            <a:ext cx="10828016" cy="1828635"/>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Một nhược điểm </a:t>
            </a:r>
            <a:r>
              <a:rPr lang="vi-VN" sz="2400" smtClean="0">
                <a:latin typeface="Tahoma" panose="020B0604030504040204" pitchFamily="34" charset="0"/>
                <a:ea typeface="Tahoma" panose="020B0604030504040204" pitchFamily="34" charset="0"/>
                <a:cs typeface="Tahoma" panose="020B0604030504040204" pitchFamily="34" charset="0"/>
              </a:rPr>
              <a:t>của </a:t>
            </a:r>
            <a:r>
              <a:rPr lang="vi-VN" sz="2400">
                <a:latin typeface="Tahoma" panose="020B0604030504040204" pitchFamily="34" charset="0"/>
                <a:ea typeface="Tahoma" panose="020B0604030504040204" pitchFamily="34" charset="0"/>
                <a:cs typeface="Tahoma" panose="020B0604030504040204" pitchFamily="34" charset="0"/>
              </a:rPr>
              <a:t>logic điện trở diode </a:t>
            </a:r>
            <a:r>
              <a:rPr lang="en-US" sz="2400" smtClean="0">
                <a:latin typeface="Tahoma" panose="020B0604030504040204" pitchFamily="34" charset="0"/>
                <a:ea typeface="Tahoma" panose="020B0604030504040204" pitchFamily="34" charset="0"/>
                <a:cs typeface="Tahoma" panose="020B0604030504040204" pitchFamily="34" charset="0"/>
              </a:rPr>
              <a:t>là </a:t>
            </a:r>
            <a:r>
              <a:rPr lang="vi-VN" sz="2400" smtClean="0">
                <a:latin typeface="Tahoma" panose="020B0604030504040204" pitchFamily="34" charset="0"/>
                <a:ea typeface="Tahoma" panose="020B0604030504040204" pitchFamily="34" charset="0"/>
                <a:cs typeface="Tahoma" panose="020B0604030504040204" pitchFamily="34" charset="0"/>
              </a:rPr>
              <a:t>kiểu </a:t>
            </a:r>
            <a:r>
              <a:rPr lang="vi-VN" sz="2400">
                <a:latin typeface="Tahoma" panose="020B0604030504040204" pitchFamily="34" charset="0"/>
                <a:ea typeface="Tahoma" panose="020B0604030504040204" pitchFamily="34" charset="0"/>
                <a:cs typeface="Tahoma" panose="020B0604030504040204" pitchFamily="34" charset="0"/>
              </a:rPr>
              <a:t>thiết kế này </a:t>
            </a:r>
            <a:r>
              <a:rPr lang="en-US" sz="2400" smtClean="0">
                <a:latin typeface="Tahoma" panose="020B0604030504040204" pitchFamily="34" charset="0"/>
                <a:ea typeface="Tahoma" panose="020B0604030504040204" pitchFamily="34" charset="0"/>
                <a:cs typeface="Tahoma" panose="020B0604030504040204" pitchFamily="34" charset="0"/>
              </a:rPr>
              <a:t>mạch </a:t>
            </a:r>
            <a:r>
              <a:rPr lang="vi-VN" sz="2400" smtClean="0">
                <a:latin typeface="Tahoma" panose="020B0604030504040204" pitchFamily="34" charset="0"/>
                <a:ea typeface="Tahoma" panose="020B0604030504040204" pitchFamily="34" charset="0"/>
                <a:cs typeface="Tahoma" panose="020B0604030504040204" pitchFamily="34" charset="0"/>
              </a:rPr>
              <a:t>không </a:t>
            </a:r>
            <a:r>
              <a:rPr lang="en-US" sz="2400" smtClean="0">
                <a:latin typeface="Tahoma" panose="020B0604030504040204" pitchFamily="34" charset="0"/>
                <a:ea typeface="Tahoma" panose="020B0604030504040204" pitchFamily="34" charset="0"/>
                <a:cs typeface="Tahoma" panose="020B0604030504040204" pitchFamily="34" charset="0"/>
              </a:rPr>
              <a:t>hoàn toàn “OFF” ở mức </a:t>
            </a:r>
            <a:r>
              <a:rPr lang="vi-VN" sz="2400" smtClean="0">
                <a:latin typeface="Tahoma" panose="020B0604030504040204" pitchFamily="34" charset="0"/>
                <a:ea typeface="Tahoma" panose="020B0604030504040204" pitchFamily="34" charset="0"/>
                <a:cs typeface="Tahoma" panose="020B0604030504040204" pitchFamily="34" charset="0"/>
              </a:rPr>
              <a:t>Logic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0</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tức </a:t>
            </a:r>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áp đầu ra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0,6v</a:t>
            </a:r>
            <a:r>
              <a:rPr lang="en-US" sz="2400" smtClean="0">
                <a:latin typeface="Tahoma" panose="020B0604030504040204" pitchFamily="34" charset="0"/>
                <a:ea typeface="Tahoma" panose="020B0604030504040204" pitchFamily="34" charset="0"/>
                <a:cs typeface="Tahoma" panose="020B0604030504040204" pitchFamily="34" charset="0"/>
              </a:rPr>
              <a:t> với mức logic 0</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do đặc tính </a:t>
            </a:r>
            <a:r>
              <a:rPr lang="vi-VN" sz="2400" smtClean="0">
                <a:latin typeface="Tahoma" panose="020B0604030504040204" pitchFamily="34" charset="0"/>
                <a:ea typeface="Tahoma" panose="020B0604030504040204" pitchFamily="34" charset="0"/>
                <a:cs typeface="Tahoma" panose="020B0604030504040204" pitchFamily="34" charset="0"/>
              </a:rPr>
              <a:t>diode)</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Vì thế,</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các thiết kế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vi-VN" sz="2400">
                <a:latin typeface="Tahoma" panose="020B0604030504040204" pitchFamily="34" charset="0"/>
                <a:ea typeface="Tahoma" panose="020B0604030504040204" pitchFamily="34" charset="0"/>
                <a:cs typeface="Tahoma" panose="020B0604030504040204" pitchFamily="34" charset="0"/>
              </a:rPr>
              <a:t>và CMOS sau </a:t>
            </a:r>
            <a:r>
              <a:rPr lang="en-US" sz="2400" smtClean="0">
                <a:latin typeface="Tahoma" panose="020B0604030504040204" pitchFamily="34" charset="0"/>
                <a:ea typeface="Tahoma" panose="020B0604030504040204" pitchFamily="34" charset="0"/>
                <a:cs typeface="Tahoma" panose="020B0604030504040204" pitchFamily="34" charset="0"/>
              </a:rPr>
              <a:t>này</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được sử dụng </a:t>
            </a:r>
            <a:r>
              <a:rPr lang="en-US" sz="2400" smtClean="0">
                <a:latin typeface="Tahoma" panose="020B0604030504040204" pitchFamily="34" charset="0"/>
                <a:ea typeface="Tahoma" panose="020B0604030504040204" pitchFamily="34" charset="0"/>
                <a:cs typeface="Tahoma" panose="020B0604030504040204" pitchFamily="34" charset="0"/>
              </a:rPr>
              <a:t>để </a:t>
            </a:r>
            <a:r>
              <a:rPr lang="vi-VN" sz="2400" smtClean="0">
                <a:latin typeface="Tahoma" panose="020B0604030504040204" pitchFamily="34" charset="0"/>
                <a:ea typeface="Tahoma" panose="020B0604030504040204" pitchFamily="34" charset="0"/>
                <a:cs typeface="Tahoma" panose="020B0604030504040204" pitchFamily="34" charset="0"/>
              </a:rPr>
              <a:t>thay thế</a:t>
            </a:r>
            <a:r>
              <a:rPr lang="en-US" sz="2400" smtClean="0">
                <a:latin typeface="Tahoma" panose="020B0604030504040204" pitchFamily="34" charset="0"/>
                <a:ea typeface="Tahoma" panose="020B0604030504040204" pitchFamily="34" charset="0"/>
                <a:cs typeface="Tahoma" panose="020B0604030504040204" pitchFamily="34" charset="0"/>
              </a:rPr>
              <a:t> chúng.</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703" y="572875"/>
            <a:ext cx="4867954" cy="3048425"/>
          </a:xfrm>
          <a:prstGeom prst="rect">
            <a:avLst/>
          </a:prstGeom>
        </p:spPr>
      </p:pic>
    </p:spTree>
    <p:extLst>
      <p:ext uri="{BB962C8B-B14F-4D97-AF65-F5344CB8AC3E}">
        <p14:creationId xmlns:p14="http://schemas.microsoft.com/office/powerpoint/2010/main" val="15690657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Công nghệ TTL cho cổng Logic</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5742714" cy="2157206"/>
          </a:xfrm>
        </p:spPr>
        <p:txBody>
          <a:bodyPr>
            <a:normAutofit lnSpcReduction="10000"/>
          </a:body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Vì </a:t>
            </a:r>
            <a:r>
              <a:rPr lang="en-US" sz="2400" smtClean="0">
                <a:latin typeface="Tahoma" panose="020B0604030504040204" pitchFamily="34" charset="0"/>
                <a:ea typeface="Tahoma" panose="020B0604030504040204" pitchFamily="34" charset="0"/>
                <a:cs typeface="Tahoma" panose="020B0604030504040204" pitchFamily="34" charset="0"/>
              </a:rPr>
              <a:t>Transistor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vi-VN" sz="2400">
                <a:latin typeface="Tahoma" panose="020B0604030504040204" pitchFamily="34" charset="0"/>
                <a:ea typeface="Tahoma" panose="020B0604030504040204" pitchFamily="34" charset="0"/>
                <a:cs typeface="Tahoma" panose="020B0604030504040204" pitchFamily="34" charset="0"/>
              </a:rPr>
              <a:t>tạo thành từ </a:t>
            </a:r>
            <a:r>
              <a:rPr lang="en-US" sz="2400" smtClean="0">
                <a:latin typeface="Tahoma" panose="020B0604030504040204" pitchFamily="34" charset="0"/>
                <a:ea typeface="Tahoma" panose="020B0604030504040204" pitchFamily="34" charset="0"/>
                <a:cs typeface="Tahoma" panose="020B0604030504040204" pitchFamily="34" charset="0"/>
              </a:rPr>
              <a:t>2</a:t>
            </a:r>
            <a:r>
              <a:rPr lang="vi-VN" sz="2400" smtClean="0">
                <a:latin typeface="Tahoma" panose="020B0604030504040204" pitchFamily="34" charset="0"/>
                <a:ea typeface="Tahoma" panose="020B0604030504040204" pitchFamily="34" charset="0"/>
                <a:cs typeface="Tahoma" panose="020B0604030504040204" pitchFamily="34" charset="0"/>
              </a:rPr>
              <a:t> diode kết </a:t>
            </a:r>
            <a:r>
              <a:rPr lang="vi-VN" sz="2400">
                <a:latin typeface="Tahoma" panose="020B0604030504040204" pitchFamily="34" charset="0"/>
                <a:ea typeface="Tahoma" panose="020B0604030504040204" pitchFamily="34" charset="0"/>
                <a:cs typeface="Tahoma" panose="020B0604030504040204" pitchFamily="34" charset="0"/>
              </a:rPr>
              <a:t>nối với nhau </a:t>
            </a:r>
            <a:r>
              <a:rPr lang="en-US" sz="2400" smtClean="0">
                <a:latin typeface="Tahoma" panose="020B0604030504040204" pitchFamily="34" charset="0"/>
                <a:ea typeface="Tahoma" panose="020B0604030504040204" pitchFamily="34" charset="0"/>
                <a:cs typeface="Tahoma" panose="020B0604030504040204" pitchFamily="34" charset="0"/>
              </a:rPr>
              <a:t>theo </a:t>
            </a:r>
            <a:r>
              <a:rPr lang="vi-VN" sz="2400" smtClean="0">
                <a:latin typeface="Tahoma" panose="020B0604030504040204" pitchFamily="34" charset="0"/>
                <a:ea typeface="Tahoma" panose="020B0604030504040204" pitchFamily="34" charset="0"/>
                <a:cs typeface="Tahoma" panose="020B0604030504040204" pitchFamily="34" charset="0"/>
              </a:rPr>
              <a:t>NPN</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PNP</a:t>
            </a:r>
            <a:r>
              <a:rPr lang="en-US" sz="2400" smtClean="0">
                <a:latin typeface="Tahoma" panose="020B0604030504040204" pitchFamily="34" charset="0"/>
                <a:ea typeface="Tahoma" panose="020B0604030504040204" pitchFamily="34" charset="0"/>
                <a:cs typeface="Tahoma" panose="020B0604030504040204" pitchFamily="34" charset="0"/>
              </a:rPr>
              <a:t>. Vì thế </a:t>
            </a:r>
            <a:r>
              <a:rPr lang="vi-VN" sz="2400" smtClean="0">
                <a:latin typeface="Tahoma" panose="020B0604030504040204" pitchFamily="34" charset="0"/>
                <a:ea typeface="Tahoma" panose="020B0604030504040204" pitchFamily="34" charset="0"/>
                <a:cs typeface="Tahoma" panose="020B0604030504040204" pitchFamily="34" charset="0"/>
              </a:rPr>
              <a:t>các đầu </a:t>
            </a:r>
            <a:r>
              <a:rPr lang="vi-VN" sz="2400">
                <a:latin typeface="Tahoma" panose="020B0604030504040204" pitchFamily="34" charset="0"/>
                <a:ea typeface="Tahoma" panose="020B0604030504040204" pitchFamily="34" charset="0"/>
                <a:cs typeface="Tahoma" panose="020B0604030504040204" pitchFamily="34" charset="0"/>
              </a:rPr>
              <a:t>vào của </a:t>
            </a:r>
            <a:r>
              <a:rPr lang="vi-VN" sz="2400" smtClean="0">
                <a:latin typeface="Tahoma" panose="020B0604030504040204" pitchFamily="34" charset="0"/>
                <a:ea typeface="Tahoma" panose="020B0604030504040204" pitchFamily="34" charset="0"/>
                <a:cs typeface="Tahoma" panose="020B0604030504040204" pitchFamily="34" charset="0"/>
              </a:rPr>
              <a:t>DTL </a:t>
            </a:r>
            <a:r>
              <a:rPr lang="vi-VN" sz="2400">
                <a:latin typeface="Tahoma" panose="020B0604030504040204" pitchFamily="34" charset="0"/>
                <a:ea typeface="Tahoma" panose="020B0604030504040204" pitchFamily="34" charset="0"/>
                <a:cs typeface="Tahoma" panose="020B0604030504040204" pitchFamily="34" charset="0"/>
              </a:rPr>
              <a:t>có thể được thay thế bằng </a:t>
            </a:r>
            <a:r>
              <a:rPr lang="en-US" sz="2400" smtClean="0">
                <a:latin typeface="Tahoma" panose="020B0604030504040204" pitchFamily="34" charset="0"/>
                <a:ea typeface="Tahoma" panose="020B0604030504040204" pitchFamily="34" charset="0"/>
                <a:cs typeface="Tahoma" panose="020B0604030504040204" pitchFamily="34" charset="0"/>
              </a:rPr>
              <a:t>1 loại </a:t>
            </a:r>
            <a:r>
              <a:rPr lang="vi-VN" sz="2400" smtClean="0">
                <a:latin typeface="Tahoma" panose="020B0604030504040204" pitchFamily="34" charset="0"/>
                <a:ea typeface="Tahoma" panose="020B0604030504040204" pitchFamily="34" charset="0"/>
                <a:cs typeface="Tahoma" panose="020B0604030504040204" pitchFamily="34" charset="0"/>
              </a:rPr>
              <a:t>NPN với </a:t>
            </a:r>
            <a:r>
              <a:rPr lang="vi-VN" sz="2400">
                <a:latin typeface="Tahoma" panose="020B0604030504040204" pitchFamily="34" charset="0"/>
                <a:ea typeface="Tahoma" panose="020B0604030504040204" pitchFamily="34" charset="0"/>
                <a:cs typeface="Tahoma" panose="020B0604030504040204" pitchFamily="34" charset="0"/>
              </a:rPr>
              <a:t>nhiều đầu </a:t>
            </a:r>
            <a:r>
              <a:rPr lang="vi-VN" sz="2400" smtClean="0">
                <a:latin typeface="Tahoma" panose="020B0604030504040204" pitchFamily="34" charset="0"/>
                <a:ea typeface="Tahoma" panose="020B0604030504040204" pitchFamily="34" charset="0"/>
                <a:cs typeface="Tahoma" panose="020B0604030504040204" pitchFamily="34" charset="0"/>
              </a:rPr>
              <a:t>vào</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3988396"/>
            <a:ext cx="10828016" cy="1828635"/>
          </a:xfrm>
        </p:spPr>
        <p:txBody>
          <a:bodyPr>
            <a:normAutofit lnSpcReduction="10000"/>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Đầu ra Q sẽ bằng 1 khi cả 2 cực E của TR1 được nối với đất hoặc cấp nguồn 0v. Nếu sử dụng DR, k</a:t>
            </a:r>
            <a:r>
              <a:rPr lang="vi-VN" sz="2400" smtClean="0">
                <a:latin typeface="Tahoma" panose="020B0604030504040204" pitchFamily="34" charset="0"/>
                <a:ea typeface="Tahoma" panose="020B0604030504040204" pitchFamily="34" charset="0"/>
                <a:cs typeface="Tahoma" panose="020B0604030504040204" pitchFamily="34" charset="0"/>
              </a:rPr>
              <a:t>hi </a:t>
            </a:r>
            <a:r>
              <a:rPr lang="vi-VN" sz="2400">
                <a:latin typeface="Tahoma" panose="020B0604030504040204" pitchFamily="34" charset="0"/>
                <a:ea typeface="Tahoma" panose="020B0604030504040204" pitchFamily="34" charset="0"/>
                <a:cs typeface="Tahoma" panose="020B0604030504040204" pitchFamily="34" charset="0"/>
              </a:rPr>
              <a:t>phân cực thuận thì </a:t>
            </a:r>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áp rơi, </a:t>
            </a:r>
            <a:r>
              <a:rPr lang="en-US" sz="2400" smtClean="0">
                <a:latin typeface="Tahoma" panose="020B0604030504040204" pitchFamily="34" charset="0"/>
                <a:ea typeface="Tahoma" panose="020B0604030504040204" pitchFamily="34" charset="0"/>
                <a:cs typeface="Tahoma" panose="020B0604030504040204" pitchFamily="34" charset="0"/>
              </a:rPr>
              <a:t>trên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diode </a:t>
            </a:r>
            <a:r>
              <a:rPr lang="vi-VN" sz="2400" smtClean="0">
                <a:latin typeface="Tahoma" panose="020B0604030504040204" pitchFamily="34" charset="0"/>
                <a:ea typeface="Tahoma" panose="020B0604030504040204" pitchFamily="34" charset="0"/>
                <a:cs typeface="Tahoma" panose="020B0604030504040204" pitchFamily="34" charset="0"/>
              </a:rPr>
              <a:t>silic </a:t>
            </a:r>
            <a:r>
              <a:rPr lang="vi-VN" sz="2400">
                <a:latin typeface="Tahoma" panose="020B0604030504040204" pitchFamily="34" charset="0"/>
                <a:ea typeface="Tahoma" panose="020B0604030504040204" pitchFamily="34" charset="0"/>
                <a:cs typeface="Tahoma" panose="020B0604030504040204" pitchFamily="34" charset="0"/>
              </a:rPr>
              <a:t>là 0,6 - </a:t>
            </a:r>
            <a:r>
              <a:rPr lang="vi-VN" sz="2400" smtClean="0">
                <a:latin typeface="Tahoma" panose="020B0604030504040204" pitchFamily="34" charset="0"/>
                <a:ea typeface="Tahoma" panose="020B0604030504040204" pitchFamily="34" charset="0"/>
                <a:cs typeface="Tahoma" panose="020B0604030504040204" pitchFamily="34" charset="0"/>
              </a:rPr>
              <a:t>0,7</a:t>
            </a:r>
            <a:r>
              <a:rPr lang="en-US" sz="2400" smtClean="0">
                <a:latin typeface="Tahoma" panose="020B0604030504040204" pitchFamily="34" charset="0"/>
                <a:ea typeface="Tahoma" panose="020B0604030504040204" pitchFamily="34" charset="0"/>
                <a:cs typeface="Tahoma" panose="020B0604030504040204" pitchFamily="34" charset="0"/>
              </a:rPr>
              <a:t>v</a:t>
            </a:r>
            <a:r>
              <a:rPr lang="en-US"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(D</a:t>
            </a:r>
            <a:r>
              <a:rPr lang="vi-VN" sz="2400" smtClean="0">
                <a:latin typeface="Tahoma" panose="020B0604030504040204" pitchFamily="34" charset="0"/>
                <a:ea typeface="Tahoma" panose="020B0604030504040204" pitchFamily="34" charset="0"/>
                <a:cs typeface="Tahoma" panose="020B0604030504040204" pitchFamily="34" charset="0"/>
              </a:rPr>
              <a:t>iode </a:t>
            </a:r>
            <a:r>
              <a:rPr lang="vi-VN" sz="2400">
                <a:latin typeface="Tahoma" panose="020B0604030504040204" pitchFamily="34" charset="0"/>
                <a:ea typeface="Tahoma" panose="020B0604030504040204" pitchFamily="34" charset="0"/>
                <a:cs typeface="Tahoma" panose="020B0604030504040204" pitchFamily="34" charset="0"/>
              </a:rPr>
              <a:t>Schottky là 0,15 - </a:t>
            </a:r>
            <a:r>
              <a:rPr lang="vi-VN" sz="2400" smtClean="0">
                <a:latin typeface="Tahoma" panose="020B0604030504040204" pitchFamily="34" charset="0"/>
                <a:ea typeface="Tahoma" panose="020B0604030504040204" pitchFamily="34" charset="0"/>
                <a:cs typeface="Tahoma" panose="020B0604030504040204" pitchFamily="34" charset="0"/>
              </a:rPr>
              <a:t>0,45</a:t>
            </a:r>
            <a:r>
              <a:rPr lang="en-US" sz="2400" smtClean="0">
                <a:latin typeface="Tahoma" panose="020B0604030504040204" pitchFamily="34" charset="0"/>
                <a:ea typeface="Tahoma" panose="020B0604030504040204" pitchFamily="34" charset="0"/>
                <a:cs typeface="Tahoma" panose="020B0604030504040204" pitchFamily="34" charset="0"/>
              </a:rPr>
              <a:t>v)</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Điện áp rơi thấp cho phép tốc độ chuyển mạch cao hơn và tổn hao năng lượng thấp </a:t>
            </a:r>
            <a:r>
              <a:rPr lang="vi-VN" sz="2400" smtClean="0">
                <a:latin typeface="Tahoma" panose="020B0604030504040204" pitchFamily="34" charset="0"/>
                <a:ea typeface="Tahoma" panose="020B0604030504040204" pitchFamily="34" charset="0"/>
                <a:cs typeface="Tahoma" panose="020B0604030504040204" pitchFamily="34" charset="0"/>
              </a:rPr>
              <a:t>hơn</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954" y="265969"/>
            <a:ext cx="3657892" cy="3626762"/>
          </a:xfrm>
          <a:prstGeom prst="rect">
            <a:avLst/>
          </a:prstGeom>
        </p:spPr>
      </p:pic>
    </p:spTree>
    <p:extLst>
      <p:ext uri="{BB962C8B-B14F-4D97-AF65-F5344CB8AC3E}">
        <p14:creationId xmlns:p14="http://schemas.microsoft.com/office/powerpoint/2010/main" val="1082315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Công nghệ TTL cho cổng Logic – Họ 74xxxx</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7728268" cy="2157206"/>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74xx hoặc 74Nxx: TTL tiêu chuẩn </a:t>
            </a:r>
            <a:r>
              <a:rPr lang="en-US" sz="2400" smtClean="0">
                <a:latin typeface="Tahoma" panose="020B0604030504040204" pitchFamily="34" charset="0"/>
                <a:ea typeface="Tahoma" panose="020B0604030504040204" pitchFamily="34" charset="0"/>
                <a:cs typeface="Tahoma" panose="020B0604030504040204" pitchFamily="34" charset="0"/>
              </a:rPr>
              <a:t>đầu tiên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vi-VN" sz="2400">
                <a:latin typeface="Tahoma" panose="020B0604030504040204" pitchFamily="34" charset="0"/>
                <a:ea typeface="Tahoma" panose="020B0604030504040204" pitchFamily="34" charset="0"/>
                <a:cs typeface="Tahoma" panose="020B0604030504040204" pitchFamily="34" charset="0"/>
              </a:rPr>
              <a:t>giới thiệu vào đầu </a:t>
            </a:r>
            <a:r>
              <a:rPr lang="en-US" sz="2400" smtClean="0">
                <a:latin typeface="Tahoma" panose="020B0604030504040204" pitchFamily="34" charset="0"/>
                <a:ea typeface="Tahoma" panose="020B0604030504040204" pitchFamily="34" charset="0"/>
                <a:cs typeface="Tahoma" panose="020B0604030504040204" pitchFamily="34" charset="0"/>
              </a:rPr>
              <a:t>19</a:t>
            </a:r>
            <a:r>
              <a:rPr lang="vi-VN" sz="2400" smtClean="0">
                <a:latin typeface="Tahoma" panose="020B0604030504040204" pitchFamily="34" charset="0"/>
                <a:ea typeface="Tahoma" panose="020B0604030504040204" pitchFamily="34" charset="0"/>
                <a:cs typeface="Tahoma" panose="020B0604030504040204" pitchFamily="34" charset="0"/>
              </a:rPr>
              <a:t>70</a:t>
            </a:r>
            <a:r>
              <a:rPr lang="vi-VN"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C</a:t>
            </a:r>
            <a:r>
              <a:rPr lang="vi-VN" sz="2400" smtClean="0">
                <a:latin typeface="Tahoma" panose="020B0604030504040204" pitchFamily="34" charset="0"/>
                <a:ea typeface="Tahoma" panose="020B0604030504040204" pitchFamily="34" charset="0"/>
                <a:cs typeface="Tahoma" panose="020B0604030504040204" pitchFamily="34" charset="0"/>
              </a:rPr>
              <a:t>ó </a:t>
            </a:r>
            <a:r>
              <a:rPr lang="vi-VN" sz="2400">
                <a:latin typeface="Tahoma" panose="020B0604030504040204" pitchFamily="34" charset="0"/>
                <a:ea typeface="Tahoma" panose="020B0604030504040204" pitchFamily="34" charset="0"/>
                <a:cs typeface="Tahoma" panose="020B0604030504040204" pitchFamily="34" charset="0"/>
              </a:rPr>
              <a:t>độ trễ lan truyền khoảng 10ns và điện năng </a:t>
            </a:r>
            <a:r>
              <a:rPr lang="vi-VN" sz="2400" smtClean="0">
                <a:latin typeface="Tahoma" panose="020B0604030504040204" pitchFamily="34" charset="0"/>
                <a:ea typeface="Tahoma" panose="020B0604030504040204" pitchFamily="34" charset="0"/>
                <a:cs typeface="Tahoma" panose="020B0604030504040204" pitchFamily="34" charset="0"/>
              </a:rPr>
              <a:t>tiêu </a:t>
            </a:r>
            <a:r>
              <a:rPr lang="vi-VN" sz="2400">
                <a:latin typeface="Tahoma" panose="020B0604030504040204" pitchFamily="34" charset="0"/>
                <a:ea typeface="Tahoma" panose="020B0604030504040204" pitchFamily="34" charset="0"/>
                <a:cs typeface="Tahoma" panose="020B0604030504040204" pitchFamily="34" charset="0"/>
              </a:rPr>
              <a:t>thụ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10mW</a:t>
            </a:r>
            <a:r>
              <a:rPr lang="vi-VN"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Dải điện áp cấp khoảng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4,75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5,25 </a:t>
            </a:r>
            <a:r>
              <a:rPr lang="en-US" sz="2400" smtClean="0">
                <a:latin typeface="Tahoma" panose="020B0604030504040204" pitchFamily="34" charset="0"/>
                <a:ea typeface="Tahoma" panose="020B0604030504040204" pitchFamily="34" charset="0"/>
                <a:cs typeface="Tahoma" panose="020B0604030504040204" pitchFamily="34" charset="0"/>
              </a:rPr>
              <a:t>V.</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56263" y="3988396"/>
            <a:ext cx="8429394" cy="1828635"/>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74Lxx: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vi-VN" sz="2400">
                <a:latin typeface="Tahoma" panose="020B0604030504040204" pitchFamily="34" charset="0"/>
                <a:ea typeface="Tahoma" panose="020B0604030504040204" pitchFamily="34" charset="0"/>
                <a:cs typeface="Tahoma" panose="020B0604030504040204" pitchFamily="34" charset="0"/>
              </a:rPr>
              <a:t>Công suất thấp </a:t>
            </a:r>
            <a:r>
              <a:rPr lang="en-US" sz="2400" smtClean="0">
                <a:latin typeface="Tahoma" panose="020B0604030504040204" pitchFamily="34" charset="0"/>
                <a:ea typeface="Tahoma" panose="020B0604030504040204" pitchFamily="34" charset="0"/>
                <a:cs typeface="Tahoma" panose="020B0604030504040204" pitchFamily="34" charset="0"/>
              </a:rPr>
              <a:t>với lượng </a:t>
            </a:r>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năng </a:t>
            </a:r>
            <a:r>
              <a:rPr lang="en-US" sz="2400" smtClean="0">
                <a:latin typeface="Tahoma" panose="020B0604030504040204" pitchFamily="34" charset="0"/>
                <a:ea typeface="Tahoma" panose="020B0604030504040204" pitchFamily="34" charset="0"/>
                <a:cs typeface="Tahoma" panose="020B0604030504040204" pitchFamily="34" charset="0"/>
              </a:rPr>
              <a:t>tiêu thụ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en-US" sz="2400" smtClean="0">
                <a:latin typeface="Tahoma" panose="020B0604030504040204" pitchFamily="34" charset="0"/>
                <a:ea typeface="Tahoma" panose="020B0604030504040204" pitchFamily="34" charset="0"/>
                <a:cs typeface="Tahoma" panose="020B0604030504040204" pitchFamily="34" charset="0"/>
              </a:rPr>
              <a:t>được giảm thiểu</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bằng cách tăng số lượng điện trở </a:t>
            </a:r>
            <a:r>
              <a:rPr lang="en-US" sz="2400" smtClean="0">
                <a:latin typeface="Tahoma" panose="020B0604030504040204" pitchFamily="34" charset="0"/>
                <a:ea typeface="Tahoma" panose="020B0604030504040204" pitchFamily="34" charset="0"/>
                <a:cs typeface="Tahoma" panose="020B0604030504040204" pitchFamily="34" charset="0"/>
              </a:rPr>
              <a:t>nội.</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N</a:t>
            </a:r>
            <a:r>
              <a:rPr lang="vi-VN" sz="2400" smtClean="0">
                <a:latin typeface="Tahoma" panose="020B0604030504040204" pitchFamily="34" charset="0"/>
                <a:ea typeface="Tahoma" panose="020B0604030504040204" pitchFamily="34" charset="0"/>
                <a:cs typeface="Tahoma" panose="020B0604030504040204" pitchFamily="34" charset="0"/>
              </a:rPr>
              <a:t>hưng tốc </a:t>
            </a:r>
            <a:r>
              <a:rPr lang="vi-VN" sz="2400">
                <a:latin typeface="Tahoma" panose="020B0604030504040204" pitchFamily="34" charset="0"/>
                <a:ea typeface="Tahoma" panose="020B0604030504040204" pitchFamily="34" charset="0"/>
                <a:cs typeface="Tahoma" panose="020B0604030504040204" pitchFamily="34" charset="0"/>
              </a:rPr>
              <a:t>độ chuyển </a:t>
            </a:r>
            <a:r>
              <a:rPr lang="en-US" sz="2400" smtClean="0">
                <a:latin typeface="Tahoma" panose="020B0604030504040204" pitchFamily="34" charset="0"/>
                <a:ea typeface="Tahoma" panose="020B0604030504040204" pitchFamily="34" charset="0"/>
                <a:cs typeface="Tahoma" panose="020B0604030504040204" pitchFamily="34" charset="0"/>
              </a:rPr>
              <a:t>mạch thấp hơn 74XX/Nxx</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Dải điện áp cung </a:t>
            </a:r>
            <a:r>
              <a:rPr lang="vi-VN" sz="2400" smtClean="0">
                <a:latin typeface="Tahoma" panose="020B0604030504040204" pitchFamily="34" charset="0"/>
                <a:ea typeface="Tahoma" panose="020B0604030504040204" pitchFamily="34" charset="0"/>
                <a:cs typeface="Tahoma" panose="020B0604030504040204" pitchFamily="34" charset="0"/>
              </a:rPr>
              <a:t>cấp</a:t>
            </a:r>
            <a:r>
              <a:rPr lang="en-US" sz="2400" smtClean="0">
                <a:latin typeface="Tahoma" panose="020B0604030504040204" pitchFamily="34" charset="0"/>
                <a:ea typeface="Tahoma" panose="020B0604030504040204" pitchFamily="34" charset="0"/>
                <a:cs typeface="Tahoma" panose="020B0604030504040204" pitchFamily="34" charset="0"/>
              </a:rPr>
              <a:t> khoảng </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4,75 đến </a:t>
            </a:r>
            <a:r>
              <a:rPr lang="vi-VN" sz="2400" smtClean="0">
                <a:latin typeface="Tahoma" panose="020B0604030504040204" pitchFamily="34" charset="0"/>
                <a:ea typeface="Tahoma" panose="020B0604030504040204" pitchFamily="34" charset="0"/>
                <a:cs typeface="Tahoma" panose="020B0604030504040204" pitchFamily="34" charset="0"/>
              </a:rPr>
              <a:t>5,25</a:t>
            </a:r>
            <a:r>
              <a:rPr lang="en-US" sz="2400" smtClean="0">
                <a:latin typeface="Tahoma" panose="020B0604030504040204" pitchFamily="34" charset="0"/>
                <a:ea typeface="Tahoma" panose="020B0604030504040204" pitchFamily="34" charset="0"/>
                <a:cs typeface="Tahoma" panose="020B0604030504040204" pitchFamily="34" charset="0"/>
              </a:rPr>
              <a:t> V</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635879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Công nghệ TTL cho cổng Logic – Họ 74xxxx</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7728268" cy="2157206"/>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74Hxx: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ốc </a:t>
            </a:r>
            <a:r>
              <a:rPr lang="vi-VN" sz="2400">
                <a:latin typeface="Tahoma" panose="020B0604030504040204" pitchFamily="34" charset="0"/>
                <a:ea typeface="Tahoma" panose="020B0604030504040204" pitchFamily="34" charset="0"/>
                <a:cs typeface="Tahoma" panose="020B0604030504040204" pitchFamily="34" charset="0"/>
              </a:rPr>
              <a:t>độ </a:t>
            </a:r>
            <a:r>
              <a:rPr lang="vi-VN" sz="2400" smtClean="0">
                <a:latin typeface="Tahoma" panose="020B0604030504040204" pitchFamily="34" charset="0"/>
                <a:ea typeface="Tahoma" panose="020B0604030504040204" pitchFamily="34" charset="0"/>
                <a:cs typeface="Tahoma" panose="020B0604030504040204" pitchFamily="34" charset="0"/>
              </a:rPr>
              <a:t>cao</a:t>
            </a:r>
            <a:r>
              <a:rPr lang="en-US" sz="2400" smtClean="0">
                <a:latin typeface="Tahoma" panose="020B0604030504040204" pitchFamily="34" charset="0"/>
                <a:ea typeface="Tahoma" panose="020B0604030504040204" pitchFamily="34" charset="0"/>
                <a:cs typeface="Tahoma" panose="020B0604030504040204" pitchFamily="34" charset="0"/>
              </a:rPr>
              <a:t>. Trong đó, </a:t>
            </a:r>
            <a:r>
              <a:rPr lang="en-US" sz="240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ốc </a:t>
            </a:r>
            <a:r>
              <a:rPr lang="vi-VN" sz="2400">
                <a:latin typeface="Tahoma" panose="020B0604030504040204" pitchFamily="34" charset="0"/>
                <a:ea typeface="Tahoma" panose="020B0604030504040204" pitchFamily="34" charset="0"/>
                <a:cs typeface="Tahoma" panose="020B0604030504040204" pitchFamily="34" charset="0"/>
              </a:rPr>
              <a:t>độ chuyển </a:t>
            </a:r>
            <a:r>
              <a:rPr lang="en-US" sz="2400" smtClean="0">
                <a:latin typeface="Tahoma" panose="020B0604030504040204" pitchFamily="34" charset="0"/>
                <a:ea typeface="Tahoma" panose="020B0604030504040204" pitchFamily="34" charset="0"/>
                <a:cs typeface="Tahoma" panose="020B0604030504040204" pitchFamily="34" charset="0"/>
              </a:rPr>
              <a:t>mạch</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được cải thiện bằng cách giảm số lượng điện trở trong. </a:t>
            </a:r>
            <a:r>
              <a:rPr lang="en-US" sz="2400" smtClean="0">
                <a:latin typeface="Tahoma" panose="020B0604030504040204" pitchFamily="34" charset="0"/>
                <a:ea typeface="Tahoma" panose="020B0604030504040204" pitchFamily="34" charset="0"/>
                <a:cs typeface="Tahoma" panose="020B0604030504040204" pitchFamily="34" charset="0"/>
              </a:rPr>
              <a:t>Dẫn đến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mức tiêu thụ điện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ăng</a:t>
            </a:r>
            <a:r>
              <a:rPr lang="vi-VN" sz="2400">
                <a:latin typeface="Tahoma" panose="020B0604030504040204" pitchFamily="34" charset="0"/>
                <a:ea typeface="Tahoma" panose="020B0604030504040204" pitchFamily="34" charset="0"/>
                <a:cs typeface="Tahoma" panose="020B0604030504040204" pitchFamily="34" charset="0"/>
              </a:rPr>
              <a:t>. Dải điện áp cung cấp: 4,75 đến 5,25 volt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56263" y="3988396"/>
            <a:ext cx="8429394" cy="1828635"/>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74Sxx: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en-US" sz="2400" smtClean="0">
                <a:latin typeface="Tahoma" panose="020B0604030504040204" pitchFamily="34" charset="0"/>
                <a:ea typeface="Tahoma" panose="020B0604030504040204" pitchFamily="34" charset="0"/>
                <a:cs typeface="Tahoma" panose="020B0604030504040204" pitchFamily="34" charset="0"/>
              </a:rPr>
              <a:t>c</a:t>
            </a:r>
            <a:r>
              <a:rPr lang="vi-VN" sz="2400" smtClean="0">
                <a:latin typeface="Tahoma" panose="020B0604030504040204" pitchFamily="34" charset="0"/>
                <a:ea typeface="Tahoma" panose="020B0604030504040204" pitchFamily="34" charset="0"/>
                <a:cs typeface="Tahoma" panose="020B0604030504040204" pitchFamily="34" charset="0"/>
              </a:rPr>
              <a:t>ông </a:t>
            </a:r>
            <a:r>
              <a:rPr lang="vi-VN" sz="2400">
                <a:latin typeface="Tahoma" panose="020B0604030504040204" pitchFamily="34" charset="0"/>
                <a:ea typeface="Tahoma" panose="020B0604030504040204" pitchFamily="34" charset="0"/>
                <a:cs typeface="Tahoma" panose="020B0604030504040204" pitchFamily="34" charset="0"/>
              </a:rPr>
              <a:t>nghệ Schottky được sử dụng để cải thiện trở kháng đầu vào, tốc độ chuyển mạch và mức tiêu thụ điện năng (2mW) </a:t>
            </a:r>
            <a:r>
              <a:rPr lang="en-US" sz="2400" smtClean="0">
                <a:latin typeface="Tahoma" panose="020B0604030504040204" pitchFamily="34" charset="0"/>
                <a:ea typeface="Tahoma" panose="020B0604030504040204" pitchFamily="34" charset="0"/>
                <a:cs typeface="Tahoma" panose="020B0604030504040204" pitchFamily="34" charset="0"/>
              </a:rPr>
              <a:t>tương đương </a:t>
            </a:r>
            <a:r>
              <a:rPr lang="vi-VN" sz="2400" smtClean="0">
                <a:latin typeface="Tahoma" panose="020B0604030504040204" pitchFamily="34" charset="0"/>
                <a:ea typeface="Tahoma" panose="020B0604030504040204" pitchFamily="34" charset="0"/>
                <a:cs typeface="Tahoma" panose="020B0604030504040204" pitchFamily="34" charset="0"/>
              </a:rPr>
              <a:t>với 74Lxx </a:t>
            </a:r>
            <a:r>
              <a:rPr lang="vi-VN" sz="2400">
                <a:latin typeface="Tahoma" panose="020B0604030504040204" pitchFamily="34" charset="0"/>
                <a:ea typeface="Tahoma" panose="020B0604030504040204" pitchFamily="34" charset="0"/>
                <a:cs typeface="Tahoma" panose="020B0604030504040204" pitchFamily="34" charset="0"/>
              </a:rPr>
              <a:t>và 74Hxx. Dải điện áp cung cấp: 4,75 đến 5,25 volt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21484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5" y="331135"/>
            <a:ext cx="9905998" cy="1478570"/>
          </a:xfrm>
        </p:spPr>
        <p:txBody>
          <a:bodyPr>
            <a:normAutofit/>
          </a:bodyPr>
          <a:lstStyle/>
          <a:p>
            <a:r>
              <a:rPr lang="en-US" sz="4400" smtClean="0">
                <a:latin typeface="Rockwell" panose="02060603020205020403" pitchFamily="18" charset="0"/>
              </a:rPr>
              <a:t>CHƯƠNG TRÌNH HỌC TẬP</a:t>
            </a:r>
            <a:endParaRPr lang="en-US" sz="4400" dirty="0">
              <a:latin typeface="Rockwell" panose="02060603020205020403" pitchFamily="18" charset="0"/>
            </a:endParaRP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adec="http://schemas.microsoft.com/office/drawing/2017/decorative" xmlns="" val="1"/>
              </a:ext>
            </a:extLst>
          </p:cNvPr>
          <p:cNvGraphicFramePr>
            <a:graphicFrameLocks noGrp="1"/>
          </p:cNvGraphicFramePr>
          <p:nvPr>
            <p:ph idx="1"/>
            <p:extLst>
              <p:ext uri="{D42A27DB-BD31-4B8C-83A1-F6EECF244321}">
                <p14:modId xmlns:p14="http://schemas.microsoft.com/office/powerpoint/2010/main" val="1194223615"/>
              </p:ext>
            </p:extLst>
          </p:nvPr>
        </p:nvGraphicFramePr>
        <p:xfrm>
          <a:off x="1141413" y="1725296"/>
          <a:ext cx="10419216"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371600" y="6426926"/>
            <a:ext cx="9392194" cy="369332"/>
          </a:xfrm>
          <a:prstGeom prst="rect">
            <a:avLst/>
          </a:prstGeom>
          <a:noFill/>
        </p:spPr>
        <p:txBody>
          <a:bodyPr wrap="square" rtlCol="0">
            <a:spAutoFit/>
          </a:bodyPr>
          <a:lstStyle/>
          <a:p>
            <a:r>
              <a:rPr lang="en-US" smtClean="0"/>
              <a:t>Tóm tắt nội dung</a:t>
            </a:r>
            <a:endParaRPr lang="en-US"/>
          </a:p>
        </p:txBody>
      </p:sp>
    </p:spTree>
    <p:extLst>
      <p:ext uri="{BB962C8B-B14F-4D97-AF65-F5344CB8AC3E}">
        <p14:creationId xmlns:p14="http://schemas.microsoft.com/office/powerpoint/2010/main" val="3253689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Công nghệ TTL cho cổng Logic – Họ 74xxxx</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7728268" cy="2157206"/>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74Hxx: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ốc </a:t>
            </a:r>
            <a:r>
              <a:rPr lang="vi-VN" sz="2400">
                <a:latin typeface="Tahoma" panose="020B0604030504040204" pitchFamily="34" charset="0"/>
                <a:ea typeface="Tahoma" panose="020B0604030504040204" pitchFamily="34" charset="0"/>
                <a:cs typeface="Tahoma" panose="020B0604030504040204" pitchFamily="34" charset="0"/>
              </a:rPr>
              <a:t>độ </a:t>
            </a:r>
            <a:r>
              <a:rPr lang="vi-VN" sz="2400" smtClean="0">
                <a:latin typeface="Tahoma" panose="020B0604030504040204" pitchFamily="34" charset="0"/>
                <a:ea typeface="Tahoma" panose="020B0604030504040204" pitchFamily="34" charset="0"/>
                <a:cs typeface="Tahoma" panose="020B0604030504040204" pitchFamily="34" charset="0"/>
              </a:rPr>
              <a:t>cao</a:t>
            </a:r>
            <a:r>
              <a:rPr lang="en-US" sz="2400" smtClean="0">
                <a:latin typeface="Tahoma" panose="020B0604030504040204" pitchFamily="34" charset="0"/>
                <a:ea typeface="Tahoma" panose="020B0604030504040204" pitchFamily="34" charset="0"/>
                <a:cs typeface="Tahoma" panose="020B0604030504040204" pitchFamily="34" charset="0"/>
              </a:rPr>
              <a:t>. Trong đó, </a:t>
            </a:r>
            <a:r>
              <a:rPr lang="en-US" sz="240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ốc </a:t>
            </a:r>
            <a:r>
              <a:rPr lang="vi-VN" sz="2400">
                <a:latin typeface="Tahoma" panose="020B0604030504040204" pitchFamily="34" charset="0"/>
                <a:ea typeface="Tahoma" panose="020B0604030504040204" pitchFamily="34" charset="0"/>
                <a:cs typeface="Tahoma" panose="020B0604030504040204" pitchFamily="34" charset="0"/>
              </a:rPr>
              <a:t>độ chuyển </a:t>
            </a:r>
            <a:r>
              <a:rPr lang="en-US" sz="2400" smtClean="0">
                <a:latin typeface="Tahoma" panose="020B0604030504040204" pitchFamily="34" charset="0"/>
                <a:ea typeface="Tahoma" panose="020B0604030504040204" pitchFamily="34" charset="0"/>
                <a:cs typeface="Tahoma" panose="020B0604030504040204" pitchFamily="34" charset="0"/>
              </a:rPr>
              <a:t>mạch</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được cải thiện bằng cách giảm số lượng điện trở trong. </a:t>
            </a:r>
            <a:r>
              <a:rPr lang="en-US" sz="2400" smtClean="0">
                <a:latin typeface="Tahoma" panose="020B0604030504040204" pitchFamily="34" charset="0"/>
                <a:ea typeface="Tahoma" panose="020B0604030504040204" pitchFamily="34" charset="0"/>
                <a:cs typeface="Tahoma" panose="020B0604030504040204" pitchFamily="34" charset="0"/>
              </a:rPr>
              <a:t>Dẫn đến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mức tiêu thụ điện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ăng</a:t>
            </a:r>
            <a:r>
              <a:rPr lang="vi-VN" sz="2400">
                <a:latin typeface="Tahoma" panose="020B0604030504040204" pitchFamily="34" charset="0"/>
                <a:ea typeface="Tahoma" panose="020B0604030504040204" pitchFamily="34" charset="0"/>
                <a:cs typeface="Tahoma" panose="020B0604030504040204" pitchFamily="34" charset="0"/>
              </a:rPr>
              <a:t>. Dải điện áp cung cấp: 4,75 đến 5,25 volt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56263" y="3988396"/>
            <a:ext cx="8429394" cy="1828635"/>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74Sxx: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en-US" sz="2400" smtClean="0">
                <a:latin typeface="Tahoma" panose="020B0604030504040204" pitchFamily="34" charset="0"/>
                <a:ea typeface="Tahoma" panose="020B0604030504040204" pitchFamily="34" charset="0"/>
                <a:cs typeface="Tahoma" panose="020B0604030504040204" pitchFamily="34" charset="0"/>
              </a:rPr>
              <a:t>c</a:t>
            </a:r>
            <a:r>
              <a:rPr lang="vi-VN" sz="2400" smtClean="0">
                <a:latin typeface="Tahoma" panose="020B0604030504040204" pitchFamily="34" charset="0"/>
                <a:ea typeface="Tahoma" panose="020B0604030504040204" pitchFamily="34" charset="0"/>
                <a:cs typeface="Tahoma" panose="020B0604030504040204" pitchFamily="34" charset="0"/>
              </a:rPr>
              <a:t>ông </a:t>
            </a:r>
            <a:r>
              <a:rPr lang="vi-VN" sz="2400">
                <a:latin typeface="Tahoma" panose="020B0604030504040204" pitchFamily="34" charset="0"/>
                <a:ea typeface="Tahoma" panose="020B0604030504040204" pitchFamily="34" charset="0"/>
                <a:cs typeface="Tahoma" panose="020B0604030504040204" pitchFamily="34" charset="0"/>
              </a:rPr>
              <a:t>nghệ Schottky được sử dụng để cải thiện trở kháng đầu vào, tốc độ chuyển mạch và mức tiêu thụ điện năng (2mW) </a:t>
            </a:r>
            <a:r>
              <a:rPr lang="en-US" sz="2400" smtClean="0">
                <a:latin typeface="Tahoma" panose="020B0604030504040204" pitchFamily="34" charset="0"/>
                <a:ea typeface="Tahoma" panose="020B0604030504040204" pitchFamily="34" charset="0"/>
                <a:cs typeface="Tahoma" panose="020B0604030504040204" pitchFamily="34" charset="0"/>
              </a:rPr>
              <a:t>tương đương </a:t>
            </a:r>
            <a:r>
              <a:rPr lang="vi-VN" sz="2400" smtClean="0">
                <a:latin typeface="Tahoma" panose="020B0604030504040204" pitchFamily="34" charset="0"/>
                <a:ea typeface="Tahoma" panose="020B0604030504040204" pitchFamily="34" charset="0"/>
                <a:cs typeface="Tahoma" panose="020B0604030504040204" pitchFamily="34" charset="0"/>
              </a:rPr>
              <a:t>với 74Lxx </a:t>
            </a:r>
            <a:r>
              <a:rPr lang="vi-VN" sz="2400">
                <a:latin typeface="Tahoma" panose="020B0604030504040204" pitchFamily="34" charset="0"/>
                <a:ea typeface="Tahoma" panose="020B0604030504040204" pitchFamily="34" charset="0"/>
                <a:cs typeface="Tahoma" panose="020B0604030504040204" pitchFamily="34" charset="0"/>
              </a:rPr>
              <a:t>và 74Hxx. Dải điện áp cung cấp: 4,75 đến 5,25 volt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47540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Công nghệ TTL cho cổng Logic – Họ 74xxxx</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7728268" cy="2157206"/>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74LSxx: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vi-VN" sz="2400">
                <a:latin typeface="Tahoma" panose="020B0604030504040204" pitchFamily="34" charset="0"/>
                <a:ea typeface="Tahoma" panose="020B0604030504040204" pitchFamily="34" charset="0"/>
                <a:cs typeface="Tahoma" panose="020B0604030504040204" pitchFamily="34" charset="0"/>
              </a:rPr>
              <a:t>Schottky </a:t>
            </a:r>
            <a:r>
              <a:rPr lang="vi-VN" sz="2400" smtClean="0">
                <a:latin typeface="Tahoma" panose="020B0604030504040204" pitchFamily="34" charset="0"/>
                <a:ea typeface="Tahoma" panose="020B0604030504040204" pitchFamily="34" charset="0"/>
                <a:cs typeface="Tahoma" panose="020B0604030504040204" pitchFamily="34" charset="0"/>
              </a:rPr>
              <a:t>công </a:t>
            </a:r>
            <a:r>
              <a:rPr lang="vi-VN" sz="2400">
                <a:latin typeface="Tahoma" panose="020B0604030504040204" pitchFamily="34" charset="0"/>
                <a:ea typeface="Tahoma" panose="020B0604030504040204" pitchFamily="34" charset="0"/>
                <a:cs typeface="Tahoma" panose="020B0604030504040204" pitchFamily="34" charset="0"/>
              </a:rPr>
              <a:t>suất </a:t>
            </a:r>
            <a:r>
              <a:rPr lang="vi-VN" sz="2400" smtClean="0">
                <a:latin typeface="Tahoma" panose="020B0604030504040204" pitchFamily="34" charset="0"/>
                <a:ea typeface="Tahoma" panose="020B0604030504040204" pitchFamily="34" charset="0"/>
                <a:cs typeface="Tahoma" panose="020B0604030504040204" pitchFamily="34" charset="0"/>
              </a:rPr>
              <a:t>thấp</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Giống </a:t>
            </a:r>
            <a:r>
              <a:rPr lang="vi-VN" sz="2400">
                <a:latin typeface="Tahoma" panose="020B0604030504040204" pitchFamily="34" charset="0"/>
                <a:ea typeface="Tahoma" panose="020B0604030504040204" pitchFamily="34" charset="0"/>
                <a:cs typeface="Tahoma" panose="020B0604030504040204" pitchFamily="34" charset="0"/>
              </a:rPr>
              <a:t>như các loại 74Sxx nhưng có </a:t>
            </a:r>
            <a:r>
              <a:rPr lang="en-US" sz="2400" smtClean="0">
                <a:latin typeface="Tahoma" panose="020B0604030504040204" pitchFamily="34" charset="0"/>
                <a:ea typeface="Tahoma" panose="020B0604030504040204" pitchFamily="34" charset="0"/>
                <a:cs typeface="Tahoma" panose="020B0604030504040204" pitchFamily="34" charset="0"/>
              </a:rPr>
              <a:t>nhiều </a:t>
            </a:r>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trở trong </a:t>
            </a:r>
            <a:r>
              <a:rPr lang="en-US" sz="2400" smtClean="0">
                <a:latin typeface="Tahoma" panose="020B0604030504040204" pitchFamily="34" charset="0"/>
                <a:ea typeface="Tahoma" panose="020B0604030504040204" pitchFamily="34" charset="0"/>
                <a:cs typeface="Tahoma" panose="020B0604030504040204" pitchFamily="34" charset="0"/>
              </a:rPr>
              <a:t>hơn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để cải thiện mức </a:t>
            </a:r>
            <a:r>
              <a:rPr lang="en-US" sz="2400" smtClean="0">
                <a:latin typeface="Tahoma" panose="020B0604030504040204" pitchFamily="34" charset="0"/>
                <a:ea typeface="Tahoma" panose="020B0604030504040204" pitchFamily="34" charset="0"/>
                <a:cs typeface="Tahoma" panose="020B0604030504040204" pitchFamily="34" charset="0"/>
              </a:rPr>
              <a:t>điện năng </a:t>
            </a:r>
            <a:r>
              <a:rPr lang="vi-VN" sz="2400" smtClean="0">
                <a:latin typeface="Tahoma" panose="020B0604030504040204" pitchFamily="34" charset="0"/>
                <a:ea typeface="Tahoma" panose="020B0604030504040204" pitchFamily="34" charset="0"/>
                <a:cs typeface="Tahoma" panose="020B0604030504040204" pitchFamily="34" charset="0"/>
              </a:rPr>
              <a:t>tiêu thụ. </a:t>
            </a:r>
            <a:r>
              <a:rPr lang="vi-VN" sz="2400">
                <a:latin typeface="Tahoma" panose="020B0604030504040204" pitchFamily="34" charset="0"/>
                <a:ea typeface="Tahoma" panose="020B0604030504040204" pitchFamily="34" charset="0"/>
                <a:cs typeface="Tahoma" panose="020B0604030504040204" pitchFamily="34" charset="0"/>
              </a:rPr>
              <a:t>Dải điện áp cung cấp: 4,75 đến 5,25 volt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56263" y="3988396"/>
            <a:ext cx="8429394" cy="1828635"/>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74ASxx: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vi-VN" sz="2400">
                <a:latin typeface="Tahoma" panose="020B0604030504040204" pitchFamily="34" charset="0"/>
                <a:ea typeface="Tahoma" panose="020B0604030504040204" pitchFamily="34" charset="0"/>
                <a:cs typeface="Tahoma" panose="020B0604030504040204" pitchFamily="34" charset="0"/>
              </a:rPr>
              <a:t>Schottky</a:t>
            </a:r>
            <a:r>
              <a:rPr lang="vi-VN" sz="2400" smtClean="0">
                <a:latin typeface="Tahoma" panose="020B0604030504040204" pitchFamily="34" charset="0"/>
                <a:ea typeface="Tahoma" panose="020B0604030504040204" pitchFamily="34" charset="0"/>
                <a:cs typeface="Tahoma" panose="020B0604030504040204" pitchFamily="34" charset="0"/>
              </a:rPr>
              <a:t>tiên tiến</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Thiết </a:t>
            </a:r>
            <a:r>
              <a:rPr lang="vi-VN" sz="2400">
                <a:latin typeface="Tahoma" panose="020B0604030504040204" pitchFamily="34" charset="0"/>
                <a:ea typeface="Tahoma" panose="020B0604030504040204" pitchFamily="34" charset="0"/>
                <a:cs typeface="Tahoma" panose="020B0604030504040204" pitchFamily="34" charset="0"/>
              </a:rPr>
              <a:t>kế được cải tiến trên 74Sxx </a:t>
            </a:r>
            <a:r>
              <a:rPr lang="en-US" sz="2400" smtClean="0">
                <a:latin typeface="Tahoma" panose="020B0604030504040204" pitchFamily="34" charset="0"/>
                <a:ea typeface="Tahoma" panose="020B0604030504040204" pitchFamily="34" charset="0"/>
                <a:cs typeface="Tahoma" panose="020B0604030504040204" pitchFamily="34" charset="0"/>
              </a:rPr>
              <a:t>để </a:t>
            </a:r>
            <a:r>
              <a:rPr lang="vi-VN" sz="2400" smtClean="0">
                <a:latin typeface="Tahoma" panose="020B0604030504040204" pitchFamily="34" charset="0"/>
                <a:ea typeface="Tahoma" panose="020B0604030504040204" pitchFamily="34" charset="0"/>
                <a:cs typeface="Tahoma" panose="020B0604030504040204" pitchFamily="34" charset="0"/>
              </a:rPr>
              <a:t>tăng </a:t>
            </a:r>
            <a:r>
              <a:rPr lang="vi-VN" sz="2400">
                <a:latin typeface="Tahoma" panose="020B0604030504040204" pitchFamily="34" charset="0"/>
                <a:ea typeface="Tahoma" panose="020B0604030504040204" pitchFamily="34" charset="0"/>
                <a:cs typeface="Tahoma" panose="020B0604030504040204" pitchFamily="34" charset="0"/>
              </a:rPr>
              <a:t>tốc độ chuyển </a:t>
            </a:r>
            <a:r>
              <a:rPr lang="en-US" sz="2400" smtClean="0">
                <a:latin typeface="Tahoma" panose="020B0604030504040204" pitchFamily="34" charset="0"/>
                <a:ea typeface="Tahoma" panose="020B0604030504040204" pitchFamily="34" charset="0"/>
                <a:cs typeface="Tahoma" panose="020B0604030504040204" pitchFamily="34" charset="0"/>
              </a:rPr>
              <a:t>mạch, nhưng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với </a:t>
            </a:r>
            <a:r>
              <a:rPr lang="vi-VN" sz="2400" smtClean="0">
                <a:latin typeface="Tahoma" panose="020B0604030504040204" pitchFamily="34" charset="0"/>
                <a:ea typeface="Tahoma" panose="020B0604030504040204" pitchFamily="34" charset="0"/>
                <a:cs typeface="Tahoma" panose="020B0604030504040204" pitchFamily="34" charset="0"/>
              </a:rPr>
              <a:t>điện </a:t>
            </a:r>
            <a:r>
              <a:rPr lang="vi-VN" sz="2400">
                <a:latin typeface="Tahoma" panose="020B0604030504040204" pitchFamily="34" charset="0"/>
                <a:ea typeface="Tahoma" panose="020B0604030504040204" pitchFamily="34" charset="0"/>
                <a:cs typeface="Tahoma" panose="020B0604030504040204" pitchFamily="34" charset="0"/>
              </a:rPr>
              <a:t>năng </a:t>
            </a:r>
            <a:r>
              <a:rPr lang="en-US" sz="2400" smtClean="0">
                <a:latin typeface="Tahoma" panose="020B0604030504040204" pitchFamily="34" charset="0"/>
                <a:ea typeface="Tahoma" panose="020B0604030504040204" pitchFamily="34" charset="0"/>
                <a:cs typeface="Tahoma" panose="020B0604030504040204" pitchFamily="34" charset="0"/>
              </a:rPr>
              <a:t>tiêu thụ tăng đáng kể ~</a:t>
            </a:r>
            <a:r>
              <a:rPr lang="vi-VN" sz="2400" smtClean="0">
                <a:latin typeface="Tahoma" panose="020B0604030504040204" pitchFamily="34" charset="0"/>
                <a:ea typeface="Tahoma" panose="020B0604030504040204" pitchFamily="34" charset="0"/>
                <a:cs typeface="Tahoma" panose="020B0604030504040204" pitchFamily="34" charset="0"/>
              </a:rPr>
              <a:t>22mW</a:t>
            </a:r>
            <a:r>
              <a:rPr lang="vi-VN" sz="2400">
                <a:latin typeface="Tahoma" panose="020B0604030504040204" pitchFamily="34" charset="0"/>
                <a:ea typeface="Tahoma" panose="020B0604030504040204" pitchFamily="34" charset="0"/>
                <a:cs typeface="Tahoma" panose="020B0604030504040204" pitchFamily="34" charset="0"/>
              </a:rPr>
              <a:t>. Dải điện áp cung cấp: 4,5 đến 5,5 volt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95167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Công nghệ TTL cho cổng Logic – Họ 74xxxx</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7728268" cy="2157206"/>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74ALSxx: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vi-VN" sz="2400">
                <a:latin typeface="Tahoma" panose="020B0604030504040204" pitchFamily="34" charset="0"/>
                <a:ea typeface="Tahoma" panose="020B0604030504040204" pitchFamily="34" charset="0"/>
                <a:cs typeface="Tahoma" panose="020B0604030504040204" pitchFamily="34" charset="0"/>
              </a:rPr>
              <a:t>Schottky </a:t>
            </a:r>
            <a:r>
              <a:rPr lang="vi-VN" sz="2400" smtClean="0">
                <a:latin typeface="Tahoma" panose="020B0604030504040204" pitchFamily="34" charset="0"/>
                <a:ea typeface="Tahoma" panose="020B0604030504040204" pitchFamily="34" charset="0"/>
                <a:cs typeface="Tahoma" panose="020B0604030504040204" pitchFamily="34" charset="0"/>
              </a:rPr>
              <a:t>công </a:t>
            </a:r>
            <a:r>
              <a:rPr lang="vi-VN" sz="2400">
                <a:latin typeface="Tahoma" panose="020B0604030504040204" pitchFamily="34" charset="0"/>
                <a:ea typeface="Tahoma" panose="020B0604030504040204" pitchFamily="34" charset="0"/>
                <a:cs typeface="Tahoma" panose="020B0604030504040204" pitchFamily="34" charset="0"/>
              </a:rPr>
              <a:t>suất thấp tiên </a:t>
            </a:r>
            <a:r>
              <a:rPr lang="vi-VN" sz="2400" smtClean="0">
                <a:latin typeface="Tahoma" panose="020B0604030504040204" pitchFamily="34" charset="0"/>
                <a:ea typeface="Tahoma" panose="020B0604030504040204" pitchFamily="34" charset="0"/>
                <a:cs typeface="Tahoma" panose="020B0604030504040204" pitchFamily="34" charset="0"/>
              </a:rPr>
              <a:t>tiến</a:t>
            </a:r>
            <a:r>
              <a:rPr lang="en-US" sz="2400" smtClean="0">
                <a:latin typeface="Tahoma" panose="020B0604030504040204" pitchFamily="34" charset="0"/>
                <a:ea typeface="Tahoma" panose="020B0604030504040204" pitchFamily="34" charset="0"/>
                <a:cs typeface="Tahoma" panose="020B0604030504040204" pitchFamily="34" charset="0"/>
              </a:rPr>
              <a:t>. Đ</a:t>
            </a:r>
            <a:r>
              <a:rPr lang="vi-VN" sz="2400" smtClean="0">
                <a:latin typeface="Tahoma" panose="020B0604030504040204" pitchFamily="34" charset="0"/>
                <a:ea typeface="Tahoma" panose="020B0604030504040204" pitchFamily="34" charset="0"/>
                <a:cs typeface="Tahoma" panose="020B0604030504040204" pitchFamily="34" charset="0"/>
              </a:rPr>
              <a:t>iện </a:t>
            </a:r>
            <a:r>
              <a:rPr lang="vi-VN" sz="2400">
                <a:latin typeface="Tahoma" panose="020B0604030504040204" pitchFamily="34" charset="0"/>
                <a:ea typeface="Tahoma" panose="020B0604030504040204" pitchFamily="34" charset="0"/>
                <a:cs typeface="Tahoma" panose="020B0604030504040204" pitchFamily="34" charset="0"/>
              </a:rPr>
              <a:t>năng </a:t>
            </a:r>
            <a:r>
              <a:rPr lang="en-US" sz="2400" smtClean="0">
                <a:latin typeface="Tahoma" panose="020B0604030504040204" pitchFamily="34" charset="0"/>
                <a:ea typeface="Tahoma" panose="020B0604030504040204" pitchFamily="34" charset="0"/>
                <a:cs typeface="Tahoma" panose="020B0604030504040204" pitchFamily="34" charset="0"/>
              </a:rPr>
              <a:t>tiêu thụ ~</a:t>
            </a:r>
            <a:r>
              <a:rPr lang="vi-VN" sz="2400" smtClean="0">
                <a:latin typeface="Tahoma" panose="020B0604030504040204" pitchFamily="34" charset="0"/>
                <a:ea typeface="Tahoma" panose="020B0604030504040204" pitchFamily="34" charset="0"/>
                <a:cs typeface="Tahoma" panose="020B0604030504040204" pitchFamily="34" charset="0"/>
              </a:rPr>
              <a:t>1mW </a:t>
            </a:r>
            <a:r>
              <a:rPr lang="vi-VN" sz="2400">
                <a:latin typeface="Tahoma" panose="020B0604030504040204" pitchFamily="34" charset="0"/>
                <a:ea typeface="Tahoma" panose="020B0604030504040204" pitchFamily="34" charset="0"/>
                <a:cs typeface="Tahoma" panose="020B0604030504040204" pitchFamily="34" charset="0"/>
              </a:rPr>
              <a:t>và tốc độ chuyển </a:t>
            </a:r>
            <a:r>
              <a:rPr lang="en-US" sz="2400" smtClean="0">
                <a:latin typeface="Tahoma" panose="020B0604030504040204" pitchFamily="34" charset="0"/>
                <a:ea typeface="Tahoma" panose="020B0604030504040204" pitchFamily="34" charset="0"/>
                <a:cs typeface="Tahoma" panose="020B0604030504040204" pitchFamily="34" charset="0"/>
              </a:rPr>
              <a:t>mạch</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cao hơn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4n</a:t>
            </a:r>
            <a:r>
              <a:rPr lang="en-US" sz="2400" smtClean="0">
                <a:latin typeface="Tahoma" panose="020B0604030504040204" pitchFamily="34" charset="0"/>
                <a:ea typeface="Tahoma" panose="020B0604030504040204" pitchFamily="34" charset="0"/>
                <a:cs typeface="Tahoma" panose="020B0604030504040204" pitchFamily="34" charset="0"/>
              </a:rPr>
              <a:t>s)</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so với các loại 74LSxx. Dải điện áp cung cấp: 4,5 đến 5,5 volt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56263" y="3988396"/>
            <a:ext cx="8429394" cy="1828635"/>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74HCxx: CMOS tốc độ </a:t>
            </a:r>
            <a:r>
              <a:rPr lang="vi-VN" sz="2400" smtClean="0">
                <a:latin typeface="Tahoma" panose="020B0604030504040204" pitchFamily="34" charset="0"/>
                <a:ea typeface="Tahoma" panose="020B0604030504040204" pitchFamily="34" charset="0"/>
                <a:cs typeface="Tahoma" panose="020B0604030504040204" pitchFamily="34" charset="0"/>
              </a:rPr>
              <a:t>cao</a:t>
            </a:r>
            <a:r>
              <a:rPr lang="en-US" sz="2400" smtClean="0">
                <a:latin typeface="Tahoma" panose="020B0604030504040204" pitchFamily="34" charset="0"/>
                <a:ea typeface="Tahoma" panose="020B0604030504040204" pitchFamily="34" charset="0"/>
                <a:cs typeface="Tahoma" panose="020B0604030504040204" pitchFamily="34" charset="0"/>
              </a:rPr>
              <a:t>. Sử dụng côn nghệ CMOS</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và </a:t>
            </a:r>
            <a:r>
              <a:rPr lang="vi-VN" sz="2400" smtClean="0">
                <a:latin typeface="Tahoma" panose="020B0604030504040204" pitchFamily="34" charset="0"/>
                <a:ea typeface="Tahoma" panose="020B0604030504040204" pitchFamily="34" charset="0"/>
                <a:cs typeface="Tahoma" panose="020B0604030504040204" pitchFamily="34" charset="0"/>
              </a:rPr>
              <a:t>bóng </a:t>
            </a:r>
            <a:r>
              <a:rPr lang="vi-VN" sz="2400">
                <a:latin typeface="Tahoma" panose="020B0604030504040204" pitchFamily="34" charset="0"/>
                <a:ea typeface="Tahoma" panose="020B0604030504040204" pitchFamily="34" charset="0"/>
                <a:cs typeface="Tahoma" panose="020B0604030504040204" pitchFamily="34" charset="0"/>
              </a:rPr>
              <a:t>bán dẫn để giảm mức tiêu thụ điện </a:t>
            </a:r>
            <a:r>
              <a:rPr lang="vi-VN" sz="2400" smtClean="0">
                <a:latin typeface="Tahoma" panose="020B0604030504040204" pitchFamily="34" charset="0"/>
                <a:ea typeface="Tahoma" panose="020B0604030504040204" pitchFamily="34" charset="0"/>
                <a:cs typeface="Tahoma" panose="020B0604030504040204" pitchFamily="34" charset="0"/>
              </a:rPr>
              <a:t>năng</a:t>
            </a:r>
            <a:r>
              <a:rPr lang="en-US" sz="2400" smtClean="0">
                <a:latin typeface="Tahoma" panose="020B0604030504040204" pitchFamily="34" charset="0"/>
                <a:ea typeface="Tahoma" panose="020B0604030504040204" pitchFamily="34" charset="0"/>
                <a:cs typeface="Tahoma" panose="020B0604030504040204" pitchFamily="34" charset="0"/>
              </a:rPr>
              <a:t>. Dòng tiêu thụ</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&lt;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1uA với các đầu vào tương thích với CMOS. Dải điện áp cung cấp: 4,5 đến 5,5 volt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064847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Công nghệ TTL cho cổng Logic – Họ 74xxxx</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4945879" cy="4247264"/>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74HCTxx: Công nghệ và bóng bán dẫn CMOS tốc độ cao để giảm mức tiêu thụ điện năng dưới </a:t>
            </a:r>
            <a:r>
              <a:rPr lang="vi-VN" sz="2400" smtClean="0">
                <a:latin typeface="Tahoma" panose="020B0604030504040204" pitchFamily="34" charset="0"/>
                <a:ea typeface="Tahoma" panose="020B0604030504040204" pitchFamily="34" charset="0"/>
                <a:cs typeface="Tahoma" panose="020B0604030504040204" pitchFamily="34" charset="0"/>
              </a:rPr>
              <a:t>1uA</a:t>
            </a:r>
            <a:r>
              <a:rPr lang="en-US" sz="2400" smtClean="0">
                <a:latin typeface="Tahoma" panose="020B0604030504040204" pitchFamily="34" charset="0"/>
                <a:ea typeface="Tahoma" panose="020B0604030504040204" pitchFamily="34" charset="0"/>
                <a:cs typeface="Tahoma" panose="020B0604030504040204" pitchFamily="34" charset="0"/>
              </a:rPr>
              <a:t>. Tuy nhiên, </a:t>
            </a:r>
            <a:r>
              <a:rPr lang="vi-VN" sz="2400" smtClean="0">
                <a:latin typeface="Tahoma" panose="020B0604030504040204" pitchFamily="34" charset="0"/>
                <a:ea typeface="Tahoma" panose="020B0604030504040204" pitchFamily="34" charset="0"/>
                <a:cs typeface="Tahoma" panose="020B0604030504040204" pitchFamily="34" charset="0"/>
              </a:rPr>
              <a:t>độ </a:t>
            </a:r>
            <a:r>
              <a:rPr lang="vi-VN" sz="2400">
                <a:latin typeface="Tahoma" panose="020B0604030504040204" pitchFamily="34" charset="0"/>
                <a:ea typeface="Tahoma" panose="020B0604030504040204" pitchFamily="34" charset="0"/>
                <a:cs typeface="Tahoma" panose="020B0604030504040204" pitchFamily="34" charset="0"/>
              </a:rPr>
              <a:t>trễ lan truyền </a:t>
            </a:r>
            <a:r>
              <a:rPr lang="en-US" sz="2400" smtClean="0">
                <a:latin typeface="Tahoma" panose="020B0604030504040204" pitchFamily="34" charset="0"/>
                <a:ea typeface="Tahoma" panose="020B0604030504040204" pitchFamily="34" charset="0"/>
                <a:cs typeface="Tahoma" panose="020B0604030504040204" pitchFamily="34" charset="0"/>
              </a:rPr>
              <a:t>mạch </a:t>
            </a:r>
            <a:r>
              <a:rPr lang="vi-VN" sz="2400" smtClean="0">
                <a:latin typeface="Tahoma" panose="020B0604030504040204" pitchFamily="34" charset="0"/>
                <a:ea typeface="Tahoma" panose="020B0604030504040204" pitchFamily="34" charset="0"/>
                <a:cs typeface="Tahoma" panose="020B0604030504040204" pitchFamily="34" charset="0"/>
              </a:rPr>
              <a:t>khoảng </a:t>
            </a:r>
            <a:r>
              <a:rPr lang="vi-VN" sz="2400">
                <a:latin typeface="Tahoma" panose="020B0604030504040204" pitchFamily="34" charset="0"/>
                <a:ea typeface="Tahoma" panose="020B0604030504040204" pitchFamily="34" charset="0"/>
                <a:cs typeface="Tahoma" panose="020B0604030504040204" pitchFamily="34" charset="0"/>
              </a:rPr>
              <a:t>16nS do các đầu vào tương thích với TTL. Dải điện áp cung cấp: 4,5 đến 5,5 volt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Understanding Digital Logic ICs — Part 2 | Nuts &amp; Volts Magaz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349" y="1957554"/>
            <a:ext cx="5894524" cy="313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944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Công nghệ CMOS cho cổng Logic</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4"/>
            <a:ext cx="11059296" cy="4691401"/>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N</a:t>
            </a:r>
            <a:r>
              <a:rPr lang="vi-VN" sz="2400" smtClean="0">
                <a:latin typeface="Tahoma" panose="020B0604030504040204" pitchFamily="34" charset="0"/>
                <a:ea typeface="Tahoma" panose="020B0604030504040204" pitchFamily="34" charset="0"/>
                <a:cs typeface="Tahoma" panose="020B0604030504040204" pitchFamily="34" charset="0"/>
              </a:rPr>
              <a:t>hược </a:t>
            </a:r>
            <a:r>
              <a:rPr lang="vi-VN" sz="2400">
                <a:latin typeface="Tahoma" panose="020B0604030504040204" pitchFamily="34" charset="0"/>
                <a:ea typeface="Tahoma" panose="020B0604030504040204" pitchFamily="34" charset="0"/>
                <a:cs typeface="Tahoma" panose="020B0604030504040204" pitchFamily="34" charset="0"/>
              </a:rPr>
              <a:t>điểm chính của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vi-VN" sz="2400">
                <a:latin typeface="Tahoma" panose="020B0604030504040204" pitchFamily="34" charset="0"/>
                <a:ea typeface="Tahoma" panose="020B0604030504040204" pitchFamily="34" charset="0"/>
                <a:cs typeface="Tahoma" panose="020B0604030504040204" pitchFamily="34" charset="0"/>
              </a:rPr>
              <a:t>là các cổng logic dựa trên công nghệ </a:t>
            </a:r>
            <a:r>
              <a:rPr lang="vi-VN" sz="2400" smtClean="0">
                <a:latin typeface="Tahoma" panose="020B0604030504040204" pitchFamily="34" charset="0"/>
                <a:ea typeface="Tahoma" panose="020B0604030504040204" pitchFamily="34" charset="0"/>
                <a:cs typeface="Tahoma" panose="020B0604030504040204" pitchFamily="34" charset="0"/>
              </a:rPr>
              <a:t>bóng </a:t>
            </a:r>
            <a:r>
              <a:rPr lang="vi-VN" sz="2400">
                <a:latin typeface="Tahoma" panose="020B0604030504040204" pitchFamily="34" charset="0"/>
                <a:ea typeface="Tahoma" panose="020B0604030504040204" pitchFamily="34" charset="0"/>
                <a:cs typeface="Tahoma" panose="020B0604030504040204" pitchFamily="34" charset="0"/>
              </a:rPr>
              <a:t>bán dẫn lưỡng cực </a:t>
            </a:r>
            <a:r>
              <a:rPr lang="en-US" sz="2400" smtClean="0">
                <a:latin typeface="Tahoma" panose="020B0604030504040204" pitchFamily="34" charset="0"/>
                <a:ea typeface="Tahoma" panose="020B0604030504040204" pitchFamily="34" charset="0"/>
                <a:cs typeface="Tahoma" panose="020B0604030504040204" pitchFamily="34" charset="0"/>
              </a:rPr>
              <a:t>nên</a:t>
            </a:r>
            <a:r>
              <a:rPr lang="vi-VN" sz="2400" smtClean="0">
                <a:latin typeface="Tahoma" panose="020B0604030504040204" pitchFamily="34" charset="0"/>
                <a:ea typeface="Tahoma" panose="020B0604030504040204" pitchFamily="34" charset="0"/>
                <a:cs typeface="Tahoma" panose="020B0604030504040204" pitchFamily="34" charset="0"/>
              </a:rPr>
              <a:t> chúng </a:t>
            </a:r>
            <a:r>
              <a:rPr lang="vi-VN" sz="2400">
                <a:latin typeface="Tahoma" panose="020B0604030504040204" pitchFamily="34" charset="0"/>
                <a:ea typeface="Tahoma" panose="020B0604030504040204" pitchFamily="34" charset="0"/>
                <a:cs typeface="Tahoma" panose="020B0604030504040204" pitchFamily="34" charset="0"/>
              </a:rPr>
              <a:t>tiêu thụ một lượng lớn năng lượng từ nguồn </a:t>
            </a:r>
            <a:r>
              <a:rPr lang="vi-VN" sz="2400" smtClean="0">
                <a:latin typeface="Tahoma" panose="020B0604030504040204" pitchFamily="34" charset="0"/>
                <a:ea typeface="Tahoma" panose="020B0604030504040204" pitchFamily="34" charset="0"/>
                <a:cs typeface="Tahoma" panose="020B0604030504040204" pitchFamily="34" charset="0"/>
              </a:rPr>
              <a:t>5 v.</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Ngoài ra, các cổng bóng bán dẫn lưỡng cực TTL có tốc độ hoạt động hạn chế khi chuyển từ trạng thái </a:t>
            </a:r>
            <a:r>
              <a:rPr lang="en-US" sz="2400" smtClean="0">
                <a:latin typeface="Tahoma" panose="020B0604030504040204" pitchFamily="34" charset="0"/>
                <a:ea typeface="Tahoma" panose="020B0604030504040204" pitchFamily="34" charset="0"/>
                <a:cs typeface="Tahoma" panose="020B0604030504040204" pitchFamily="34" charset="0"/>
              </a:rPr>
              <a:t>OFF sang ON </a:t>
            </a:r>
            <a:r>
              <a:rPr lang="vi-VN" sz="2400" smtClean="0">
                <a:latin typeface="Tahoma" panose="020B0604030504040204" pitchFamily="34" charset="0"/>
                <a:ea typeface="Tahoma" panose="020B0604030504040204" pitchFamily="34" charset="0"/>
                <a:cs typeface="Tahoma" panose="020B0604030504040204" pitchFamily="34" charset="0"/>
              </a:rPr>
              <a:t>và </a:t>
            </a:r>
            <a:r>
              <a:rPr lang="vi-VN" sz="2400">
                <a:latin typeface="Tahoma" panose="020B0604030504040204" pitchFamily="34" charset="0"/>
                <a:ea typeface="Tahoma" panose="020B0604030504040204" pitchFamily="34" charset="0"/>
                <a:cs typeface="Tahoma" panose="020B0604030504040204" pitchFamily="34" charset="0"/>
              </a:rPr>
              <a:t>ngược </a:t>
            </a:r>
            <a:r>
              <a:rPr lang="vi-VN" sz="2400" smtClean="0">
                <a:latin typeface="Tahoma" panose="020B0604030504040204" pitchFamily="34" charset="0"/>
                <a:ea typeface="Tahoma" panose="020B0604030504040204" pitchFamily="34" charset="0"/>
                <a:cs typeface="Tahoma" panose="020B0604030504040204" pitchFamily="34" charset="0"/>
              </a:rPr>
              <a:t>lại.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Để </a:t>
            </a:r>
            <a:r>
              <a:rPr lang="vi-VN" sz="2400">
                <a:latin typeface="Tahoma" panose="020B0604030504040204" pitchFamily="34" charset="0"/>
                <a:ea typeface="Tahoma" panose="020B0604030504040204" pitchFamily="34" charset="0"/>
                <a:cs typeface="Tahoma" panose="020B0604030504040204" pitchFamily="34" charset="0"/>
              </a:rPr>
              <a:t>khắc phục những hạn chế này, CMOS (Complementary Metal Oxide Semiconductor) sử dụng Transitor hiệu ứng trường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FET</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được </a:t>
            </a:r>
            <a:r>
              <a:rPr lang="vi-VN" sz="2400">
                <a:latin typeface="Tahoma" panose="020B0604030504040204" pitchFamily="34" charset="0"/>
                <a:ea typeface="Tahoma" panose="020B0604030504040204" pitchFamily="34" charset="0"/>
                <a:cs typeface="Tahoma" panose="020B0604030504040204" pitchFamily="34" charset="0"/>
              </a:rPr>
              <a:t>phát triển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M</a:t>
            </a:r>
            <a:r>
              <a:rPr lang="vi-VN" sz="2400" smtClean="0">
                <a:latin typeface="Tahoma" panose="020B0604030504040204" pitchFamily="34" charset="0"/>
                <a:ea typeface="Tahoma" panose="020B0604030504040204" pitchFamily="34" charset="0"/>
                <a:cs typeface="Tahoma" panose="020B0604030504040204" pitchFamily="34" charset="0"/>
              </a:rPr>
              <a:t>ức </a:t>
            </a:r>
            <a:r>
              <a:rPr lang="vi-VN" sz="2400">
                <a:latin typeface="Tahoma" panose="020B0604030504040204" pitchFamily="34" charset="0"/>
                <a:ea typeface="Tahoma" panose="020B0604030504040204" pitchFamily="34" charset="0"/>
                <a:cs typeface="Tahoma" panose="020B0604030504040204" pitchFamily="34" charset="0"/>
              </a:rPr>
              <a:t>tiêu thụ </a:t>
            </a:r>
            <a:r>
              <a:rPr lang="en-US" sz="2400" smtClean="0">
                <a:latin typeface="Tahoma" panose="020B0604030504040204" pitchFamily="34" charset="0"/>
                <a:ea typeface="Tahoma" panose="020B0604030504040204" pitchFamily="34" charset="0"/>
                <a:cs typeface="Tahoma" panose="020B0604030504040204" pitchFamily="34" charset="0"/>
              </a:rPr>
              <a:t>điện năng</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0 </a:t>
            </a:r>
            <a:r>
              <a:rPr lang="vi-VN" sz="2400">
                <a:latin typeface="Tahoma" panose="020B0604030504040204" pitchFamily="34" charset="0"/>
                <a:ea typeface="Tahoma" panose="020B0604030504040204" pitchFamily="34" charset="0"/>
                <a:cs typeface="Tahoma" panose="020B0604030504040204" pitchFamily="34" charset="0"/>
              </a:rPr>
              <a:t>(1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2</a:t>
            </a:r>
            <a:r>
              <a:rPr lang="el-GR" sz="2400">
                <a:latin typeface="Tahoma" panose="020B0604030504040204" pitchFamily="34" charset="0"/>
                <a:ea typeface="Tahoma" panose="020B0604030504040204" pitchFamily="34" charset="0"/>
                <a:cs typeface="Tahoma" panose="020B0604030504040204" pitchFamily="34" charset="0"/>
              </a:rPr>
              <a:t>μ</a:t>
            </a:r>
            <a:r>
              <a:rPr lang="vi-VN" sz="2400">
                <a:latin typeface="Tahoma" panose="020B0604030504040204" pitchFamily="34" charset="0"/>
                <a:ea typeface="Tahoma" panose="020B0604030504040204" pitchFamily="34" charset="0"/>
                <a:cs typeface="Tahoma" panose="020B0604030504040204" pitchFamily="34" charset="0"/>
              </a:rPr>
              <a:t>A) </a:t>
            </a:r>
            <a:r>
              <a:rPr lang="vi-VN" sz="2400" smtClean="0">
                <a:latin typeface="Tahoma" panose="020B0604030504040204" pitchFamily="34" charset="0"/>
                <a:ea typeface="Tahoma" panose="020B0604030504040204" pitchFamily="34" charset="0"/>
                <a:cs typeface="Tahoma" panose="020B0604030504040204" pitchFamily="34" charset="0"/>
              </a:rPr>
              <a:t>nên </a:t>
            </a:r>
            <a:r>
              <a:rPr lang="en-US" sz="2400" smtClean="0">
                <a:latin typeface="Tahoma" panose="020B0604030504040204" pitchFamily="34" charset="0"/>
                <a:ea typeface="Tahoma" panose="020B0604030504040204" pitchFamily="34" charset="0"/>
                <a:cs typeface="Tahoma" panose="020B0604030504040204" pitchFamily="34" charset="0"/>
              </a:rPr>
              <a:t>khá </a:t>
            </a:r>
            <a:r>
              <a:rPr lang="vi-VN" sz="2400" smtClean="0">
                <a:latin typeface="Tahoma" panose="020B0604030504040204" pitchFamily="34" charset="0"/>
                <a:ea typeface="Tahoma" panose="020B0604030504040204" pitchFamily="34" charset="0"/>
                <a:cs typeface="Tahoma" panose="020B0604030504040204" pitchFamily="34" charset="0"/>
              </a:rPr>
              <a:t>lý </a:t>
            </a:r>
            <a:r>
              <a:rPr lang="vi-VN" sz="2400">
                <a:latin typeface="Tahoma" panose="020B0604030504040204" pitchFamily="34" charset="0"/>
                <a:ea typeface="Tahoma" panose="020B0604030504040204" pitchFamily="34" charset="0"/>
                <a:cs typeface="Tahoma" panose="020B0604030504040204" pitchFamily="34" charset="0"/>
              </a:rPr>
              <a:t>tưởng để sử dụng </a:t>
            </a:r>
            <a:r>
              <a:rPr lang="en-US" sz="2400" smtClean="0">
                <a:latin typeface="Tahoma" panose="020B0604030504040204" pitchFamily="34" charset="0"/>
                <a:ea typeface="Tahoma" panose="020B0604030504040204" pitchFamily="34" charset="0"/>
                <a:cs typeface="Tahoma" panose="020B0604030504040204" pitchFamily="34" charset="0"/>
              </a:rPr>
              <a:t>cho thiết bị có nguồn </a:t>
            </a:r>
            <a:r>
              <a:rPr lang="vi-VN" sz="2400" smtClean="0">
                <a:latin typeface="Tahoma" panose="020B0604030504040204" pitchFamily="34" charset="0"/>
                <a:ea typeface="Tahoma" panose="020B0604030504040204" pitchFamily="34" charset="0"/>
                <a:cs typeface="Tahoma" panose="020B0604030504040204" pitchFamily="34" charset="0"/>
              </a:rPr>
              <a:t>năng </a:t>
            </a:r>
            <a:r>
              <a:rPr lang="vi-VN" sz="2400">
                <a:latin typeface="Tahoma" panose="020B0604030504040204" pitchFamily="34" charset="0"/>
                <a:ea typeface="Tahoma" panose="020B0604030504040204" pitchFamily="34" charset="0"/>
                <a:cs typeface="Tahoma" panose="020B0604030504040204" pitchFamily="34" charset="0"/>
              </a:rPr>
              <a:t>lượng thấp </a:t>
            </a:r>
            <a:r>
              <a:rPr lang="en-US" sz="2400" smtClean="0">
                <a:latin typeface="Tahoma" panose="020B0604030504040204" pitchFamily="34" charset="0"/>
                <a:ea typeface="Tahoma" panose="020B0604030504040204" pitchFamily="34" charset="0"/>
                <a:cs typeface="Tahoma" panose="020B0604030504040204" pitchFamily="34" charset="0"/>
              </a:rPr>
              <a:t>và </a:t>
            </a:r>
            <a:r>
              <a:rPr lang="vi-VN" sz="2400" smtClean="0">
                <a:latin typeface="Tahoma" panose="020B0604030504040204" pitchFamily="34" charset="0"/>
                <a:ea typeface="Tahoma" panose="020B0604030504040204" pitchFamily="34" charset="0"/>
                <a:cs typeface="Tahoma" panose="020B0604030504040204" pitchFamily="34" charset="0"/>
              </a:rPr>
              <a:t>các </a:t>
            </a:r>
            <a:r>
              <a:rPr lang="vi-VN" sz="2400">
                <a:latin typeface="Tahoma" panose="020B0604030504040204" pitchFamily="34" charset="0"/>
                <a:ea typeface="Tahoma" panose="020B0604030504040204" pitchFamily="34" charset="0"/>
                <a:cs typeface="Tahoma" panose="020B0604030504040204" pitchFamily="34" charset="0"/>
              </a:rPr>
              <a:t>mạch </a:t>
            </a:r>
            <a:r>
              <a:rPr lang="en-US" sz="2400" smtClean="0">
                <a:latin typeface="Tahoma" panose="020B0604030504040204" pitchFamily="34" charset="0"/>
                <a:ea typeface="Tahoma" panose="020B0604030504040204" pitchFamily="34" charset="0"/>
                <a:cs typeface="Tahoma" panose="020B0604030504040204" pitchFamily="34" charset="0"/>
              </a:rPr>
              <a:t>có</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tốc độ chuyển mạch lên tới 100 </a:t>
            </a:r>
            <a:r>
              <a:rPr lang="vi-VN" sz="2400" smtClean="0">
                <a:latin typeface="Tahoma" panose="020B0604030504040204" pitchFamily="34" charset="0"/>
                <a:ea typeface="Tahoma" panose="020B0604030504040204" pitchFamily="34" charset="0"/>
                <a:cs typeface="Tahoma" panose="020B0604030504040204" pitchFamily="34" charset="0"/>
              </a:rPr>
              <a:t>MHz.</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291975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Công nghệ CMOS cho cổng Logic</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7035936" cy="3724750"/>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Ví </a:t>
            </a:r>
            <a:r>
              <a:rPr lang="vi-VN" sz="2400" smtClean="0">
                <a:latin typeface="Tahoma" panose="020B0604030504040204" pitchFamily="34" charset="0"/>
                <a:ea typeface="Tahoma" panose="020B0604030504040204" pitchFamily="34" charset="0"/>
                <a:cs typeface="Tahoma" panose="020B0604030504040204" pitchFamily="34" charset="0"/>
              </a:rPr>
              <a:t>dụ</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cổng </a:t>
            </a:r>
            <a:r>
              <a:rPr lang="en-US" sz="2400" smtClean="0">
                <a:latin typeface="Tahoma" panose="020B0604030504040204" pitchFamily="34" charset="0"/>
                <a:ea typeface="Tahoma" panose="020B0604030504040204" pitchFamily="34" charset="0"/>
                <a:cs typeface="Tahoma" panose="020B0604030504040204" pitchFamily="34" charset="0"/>
              </a:rPr>
              <a:t>NAND 2 đầu vào với công nghệ </a:t>
            </a:r>
            <a:r>
              <a:rPr lang="vi-VN" sz="2400" smtClean="0">
                <a:latin typeface="Tahoma" panose="020B0604030504040204" pitchFamily="34" charset="0"/>
                <a:ea typeface="Tahoma" panose="020B0604030504040204" pitchFamily="34" charset="0"/>
                <a:cs typeface="Tahoma" panose="020B0604030504040204" pitchFamily="34" charset="0"/>
              </a:rPr>
              <a:t>CMOS chứa </a:t>
            </a:r>
            <a:r>
              <a:rPr lang="en-US" sz="2400" smtClean="0">
                <a:latin typeface="Tahoma" panose="020B0604030504040204" pitchFamily="34" charset="0"/>
                <a:ea typeface="Tahoma" panose="020B0604030504040204" pitchFamily="34" charset="0"/>
                <a:cs typeface="Tahoma" panose="020B0604030504040204" pitchFamily="34" charset="0"/>
              </a:rPr>
              <a:t>3</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MOSFET kênh N, </a:t>
            </a:r>
            <a:r>
              <a:rPr lang="vi-VN" sz="2400" smtClean="0">
                <a:latin typeface="Tahoma" panose="020B0604030504040204" pitchFamily="34" charset="0"/>
                <a:ea typeface="Tahoma" panose="020B0604030504040204" pitchFamily="34" charset="0"/>
                <a:cs typeface="Tahoma" panose="020B0604030504040204" pitchFamily="34" charset="0"/>
              </a:rPr>
              <a:t>mỗi </a:t>
            </a:r>
            <a:r>
              <a:rPr lang="en-US" sz="2400" smtClean="0">
                <a:latin typeface="Tahoma" panose="020B0604030504040204" pitchFamily="34" charset="0"/>
                <a:ea typeface="Tahoma" panose="020B0604030504040204" pitchFamily="34" charset="0"/>
                <a:cs typeface="Tahoma" panose="020B0604030504040204" pitchFamily="34" charset="0"/>
              </a:rPr>
              <a:t>đầu vào tại </a:t>
            </a:r>
            <a:r>
              <a:rPr lang="vi-VN" sz="2400" smtClean="0">
                <a:latin typeface="Tahoma" panose="020B0604030504040204" pitchFamily="34" charset="0"/>
                <a:ea typeface="Tahoma" panose="020B0604030504040204" pitchFamily="34" charset="0"/>
                <a:cs typeface="Tahoma" panose="020B0604030504040204" pitchFamily="34" charset="0"/>
              </a:rPr>
              <a:t>FET1 </a:t>
            </a:r>
            <a:r>
              <a:rPr lang="vi-VN" sz="2400">
                <a:latin typeface="Tahoma" panose="020B0604030504040204" pitchFamily="34" charset="0"/>
                <a:ea typeface="Tahoma" panose="020B0604030504040204" pitchFamily="34" charset="0"/>
                <a:cs typeface="Tahoma" panose="020B0604030504040204" pitchFamily="34" charset="0"/>
              </a:rPr>
              <a:t>và FET2 </a:t>
            </a:r>
            <a:r>
              <a:rPr lang="en-US" sz="2400" smtClean="0">
                <a:latin typeface="Tahoma" panose="020B0604030504040204" pitchFamily="34" charset="0"/>
                <a:ea typeface="Tahoma" panose="020B0604030504040204" pitchFamily="34" charset="0"/>
                <a:cs typeface="Tahoma" panose="020B0604030504040204" pitchFamily="34" charset="0"/>
              </a:rPr>
              <a:t>và đầu ra tại </a:t>
            </a:r>
            <a:r>
              <a:rPr lang="vi-VN" sz="2400" smtClean="0">
                <a:latin typeface="Tahoma" panose="020B0604030504040204" pitchFamily="34" charset="0"/>
                <a:ea typeface="Tahoma" panose="020B0604030504040204" pitchFamily="34" charset="0"/>
                <a:cs typeface="Tahoma" panose="020B0604030504040204" pitchFamily="34" charset="0"/>
              </a:rPr>
              <a:t>FET3. </a:t>
            </a:r>
            <a:r>
              <a:rPr lang="vi-VN" sz="2400">
                <a:latin typeface="Tahoma" panose="020B0604030504040204" pitchFamily="34" charset="0"/>
                <a:ea typeface="Tahoma" panose="020B0604030504040204" pitchFamily="34" charset="0"/>
                <a:cs typeface="Tahoma" panose="020B0604030504040204" pitchFamily="34" charset="0"/>
              </a:rPr>
              <a:t>Khi cả </a:t>
            </a:r>
            <a:r>
              <a:rPr lang="vi-VN" sz="2400" smtClean="0">
                <a:latin typeface="Tahoma" panose="020B0604030504040204" pitchFamily="34" charset="0"/>
                <a:ea typeface="Tahoma" panose="020B0604030504040204" pitchFamily="34" charset="0"/>
                <a:cs typeface="Tahoma" panose="020B0604030504040204" pitchFamily="34" charset="0"/>
              </a:rPr>
              <a:t>A </a:t>
            </a:r>
            <a:r>
              <a:rPr lang="vi-VN" sz="2400">
                <a:latin typeface="Tahoma" panose="020B0604030504040204" pitchFamily="34" charset="0"/>
                <a:ea typeface="Tahoma" panose="020B0604030504040204" pitchFamily="34" charset="0"/>
                <a:cs typeface="Tahoma" panose="020B0604030504040204" pitchFamily="34" charset="0"/>
              </a:rPr>
              <a:t>và B đều ở mức logic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0</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FET1 và FET2 đều </a:t>
            </a:r>
            <a:r>
              <a:rPr lang="en-US" sz="2400" smtClean="0">
                <a:latin typeface="Tahoma" panose="020B0604030504040204" pitchFamily="34" charset="0"/>
                <a:ea typeface="Tahoma" panose="020B0604030504040204" pitchFamily="34" charset="0"/>
                <a:cs typeface="Tahoma" panose="020B0604030504040204" pitchFamily="34" charset="0"/>
              </a:rPr>
              <a:t>ở trạng thái OFF, do đó đầu ra ở </a:t>
            </a:r>
            <a:r>
              <a:rPr lang="vi-VN" sz="2400" smtClean="0">
                <a:latin typeface="Tahoma" panose="020B0604030504040204" pitchFamily="34" charset="0"/>
                <a:ea typeface="Tahoma" panose="020B0604030504040204" pitchFamily="34" charset="0"/>
                <a:cs typeface="Tahoma" panose="020B0604030504040204" pitchFamily="34" charset="0"/>
              </a:rPr>
              <a:t>FET3</a:t>
            </a:r>
            <a:r>
              <a:rPr lang="en-US" sz="2400" smtClean="0">
                <a:latin typeface="Tahoma" panose="020B0604030504040204" pitchFamily="34" charset="0"/>
                <a:ea typeface="Tahoma" panose="020B0604030504040204" pitchFamily="34" charset="0"/>
                <a:cs typeface="Tahoma" panose="020B0604030504040204" pitchFamily="34" charset="0"/>
              </a:rPr>
              <a:t> có giá trị là 1</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494" y="833962"/>
            <a:ext cx="3554088" cy="5161889"/>
          </a:xfrm>
          <a:prstGeom prst="rect">
            <a:avLst/>
          </a:prstGeom>
        </p:spPr>
      </p:pic>
    </p:spTree>
    <p:extLst>
      <p:ext uri="{BB962C8B-B14F-4D97-AF65-F5344CB8AC3E}">
        <p14:creationId xmlns:p14="http://schemas.microsoft.com/office/powerpoint/2010/main" val="3354084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Công nghệ CMOS cho cổng Logic</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7728268" cy="2157206"/>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Sê-ri </a:t>
            </a:r>
            <a:r>
              <a:rPr lang="vi-VN" sz="2400" smtClean="0">
                <a:latin typeface="Tahoma" panose="020B0604030504040204" pitchFamily="34" charset="0"/>
                <a:ea typeface="Tahoma" panose="020B0604030504040204" pitchFamily="34" charset="0"/>
                <a:cs typeface="Tahoma" panose="020B0604030504040204" pitchFamily="34" charset="0"/>
              </a:rPr>
              <a:t>4000B</a:t>
            </a:r>
            <a:r>
              <a:rPr lang="en-US" sz="2400">
                <a:latin typeface="Tahoma" panose="020B0604030504040204" pitchFamily="34" charset="0"/>
                <a:ea typeface="Tahoma" panose="020B0604030504040204" pitchFamily="34" charset="0"/>
                <a:cs typeface="Tahoma" panose="020B0604030504040204" pitchFamily="34" charset="0"/>
              </a:rPr>
              <a:t> (Buffered </a:t>
            </a:r>
            <a:r>
              <a:rPr lang="en-US" sz="2400" smtClean="0">
                <a:latin typeface="Tahoma" panose="020B0604030504040204" pitchFamily="34" charset="0"/>
                <a:ea typeface="Tahoma" panose="020B0604030504040204" pitchFamily="34" charset="0"/>
                <a:cs typeface="Tahoma" panose="020B0604030504040204" pitchFamily="34" charset="0"/>
              </a:rPr>
              <a:t>CMOS)</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CMOS tiêu </a:t>
            </a:r>
            <a:r>
              <a:rPr lang="vi-VN" sz="2400" smtClean="0">
                <a:latin typeface="Tahoma" panose="020B0604030504040204" pitchFamily="34" charset="0"/>
                <a:ea typeface="Tahoma" panose="020B0604030504040204" pitchFamily="34" charset="0"/>
                <a:cs typeface="Tahoma" panose="020B0604030504040204" pitchFamily="34" charset="0"/>
              </a:rPr>
              <a:t>chuẩn</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vi-VN" sz="2400">
                <a:latin typeface="Tahoma" panose="020B0604030504040204" pitchFamily="34" charset="0"/>
                <a:ea typeface="Tahoma" panose="020B0604030504040204" pitchFamily="34" charset="0"/>
                <a:cs typeface="Tahoma" panose="020B0604030504040204" pitchFamily="34" charset="0"/>
              </a:rPr>
              <a:t>giới </a:t>
            </a:r>
            <a:r>
              <a:rPr lang="vi-VN" sz="2400" smtClean="0">
                <a:latin typeface="Tahoma" panose="020B0604030504040204" pitchFamily="34" charset="0"/>
                <a:ea typeface="Tahoma" panose="020B0604030504040204" pitchFamily="34" charset="0"/>
                <a:cs typeface="Tahoma" panose="020B0604030504040204" pitchFamily="34" charset="0"/>
              </a:rPr>
              <a:t>thiệu</a:t>
            </a:r>
            <a:r>
              <a:rPr lang="en-US" sz="2400" smtClean="0">
                <a:latin typeface="Tahoma" panose="020B0604030504040204" pitchFamily="34" charset="0"/>
                <a:ea typeface="Tahoma" panose="020B0604030504040204" pitchFamily="34" charset="0"/>
                <a:cs typeface="Tahoma" panose="020B0604030504040204" pitchFamily="34" charset="0"/>
              </a:rPr>
              <a:t> lần đầu </a:t>
            </a:r>
            <a:r>
              <a:rPr lang="vi-VN" sz="2400" smtClean="0">
                <a:latin typeface="Tahoma" panose="020B0604030504040204" pitchFamily="34" charset="0"/>
                <a:ea typeface="Tahoma" panose="020B0604030504040204" pitchFamily="34" charset="0"/>
                <a:cs typeface="Tahoma" panose="020B0604030504040204" pitchFamily="34" charset="0"/>
              </a:rPr>
              <a:t>vào </a:t>
            </a:r>
            <a:r>
              <a:rPr lang="en-US" sz="2400" smtClean="0">
                <a:latin typeface="Tahoma" panose="020B0604030504040204" pitchFamily="34" charset="0"/>
                <a:ea typeface="Tahoma" panose="020B0604030504040204" pitchFamily="34" charset="0"/>
                <a:cs typeface="Tahoma" panose="020B0604030504040204" pitchFamily="34" charset="0"/>
              </a:rPr>
              <a:t>những năm</a:t>
            </a:r>
            <a:r>
              <a:rPr lang="vi-VN" sz="2400" smtClean="0">
                <a:latin typeface="Tahoma" panose="020B0604030504040204" pitchFamily="34" charset="0"/>
                <a:ea typeface="Tahoma" panose="020B0604030504040204" pitchFamily="34" charset="0"/>
                <a:cs typeface="Tahoma" panose="020B0604030504040204" pitchFamily="34" charset="0"/>
              </a:rPr>
              <a:t> 70</a:t>
            </a:r>
            <a:r>
              <a:rPr lang="en-US" sz="2400" smtClean="0">
                <a:latin typeface="Tahoma" panose="020B0604030504040204" pitchFamily="34" charset="0"/>
                <a:ea typeface="Tahoma" panose="020B0604030504040204" pitchFamily="34" charset="0"/>
                <a:cs typeface="Tahoma" panose="020B0604030504040204" pitchFamily="34" charset="0"/>
              </a:rPr>
              <a:t>. Đ</a:t>
            </a:r>
            <a:r>
              <a:rPr lang="vi-VN" sz="2400" smtClean="0">
                <a:latin typeface="Tahoma" panose="020B0604030504040204" pitchFamily="34" charset="0"/>
                <a:ea typeface="Tahoma" panose="020B0604030504040204" pitchFamily="34" charset="0"/>
                <a:cs typeface="Tahoma" panose="020B0604030504040204" pitchFamily="34" charset="0"/>
              </a:rPr>
              <a:t>iện </a:t>
            </a:r>
            <a:r>
              <a:rPr lang="vi-VN" sz="2400">
                <a:latin typeface="Tahoma" panose="020B0604030504040204" pitchFamily="34" charset="0"/>
                <a:ea typeface="Tahoma" panose="020B0604030504040204" pitchFamily="34" charset="0"/>
                <a:cs typeface="Tahoma" panose="020B0604030504040204" pitchFamily="34" charset="0"/>
              </a:rPr>
              <a:t>áp cung cấp 3.0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18v.</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56263" y="3988396"/>
            <a:ext cx="8429394" cy="1828635"/>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Sê-ri 74C: 5v </a:t>
            </a:r>
            <a:r>
              <a:rPr lang="vi-VN" sz="2400" smtClean="0">
                <a:latin typeface="Tahoma" panose="020B0604030504040204" pitchFamily="34" charset="0"/>
                <a:ea typeface="Tahoma" panose="020B0604030504040204" pitchFamily="34" charset="0"/>
                <a:cs typeface="Tahoma" panose="020B0604030504040204" pitchFamily="34" charset="0"/>
              </a:rPr>
              <a:t>CMOS</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Loại này có các chân vào </a:t>
            </a:r>
            <a:r>
              <a:rPr lang="vi-VN" sz="2400" smtClean="0">
                <a:latin typeface="Tahoma" panose="020B0604030504040204" pitchFamily="34" charset="0"/>
                <a:ea typeface="Tahoma" panose="020B0604030504040204" pitchFamily="34" charset="0"/>
                <a:cs typeface="Tahoma" panose="020B0604030504040204" pitchFamily="34" charset="0"/>
              </a:rPr>
              <a:t>tương </a:t>
            </a:r>
            <a:r>
              <a:rPr lang="vi-VN" sz="2400">
                <a:latin typeface="Tahoma" panose="020B0604030504040204" pitchFamily="34" charset="0"/>
                <a:ea typeface="Tahoma" panose="020B0604030504040204" pitchFamily="34" charset="0"/>
                <a:cs typeface="Tahoma" panose="020B0604030504040204" pitchFamily="34" charset="0"/>
              </a:rPr>
              <a:t>thích </a:t>
            </a:r>
            <a:r>
              <a:rPr lang="vi-VN" sz="2400" smtClean="0">
                <a:latin typeface="Tahoma" panose="020B0604030504040204" pitchFamily="34" charset="0"/>
                <a:ea typeface="Tahoma" panose="020B0604030504040204" pitchFamily="34" charset="0"/>
                <a:cs typeface="Tahoma" panose="020B0604030504040204" pitchFamily="34" charset="0"/>
              </a:rPr>
              <a:t>với TTL </a:t>
            </a:r>
            <a:r>
              <a:rPr lang="vi-VN" sz="2400">
                <a:latin typeface="Tahoma" panose="020B0604030504040204" pitchFamily="34" charset="0"/>
                <a:ea typeface="Tahoma" panose="020B0604030504040204" pitchFamily="34" charset="0"/>
                <a:cs typeface="Tahoma" panose="020B0604030504040204" pitchFamily="34" charset="0"/>
              </a:rPr>
              <a:t>tiêu chuẩn </a:t>
            </a:r>
            <a:r>
              <a:rPr lang="en-US" sz="2400" smtClean="0">
                <a:latin typeface="Tahoma" panose="020B0604030504040204" pitchFamily="34" charset="0"/>
                <a:ea typeface="Tahoma" panose="020B0604030504040204" pitchFamily="34" charset="0"/>
                <a:cs typeface="Tahoma" panose="020B0604030504040204" pitchFamily="34" charset="0"/>
              </a:rPr>
              <a:t>Nghĩa là điện áp cấp cho chân vào như TTL</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Đ</a:t>
            </a:r>
            <a:r>
              <a:rPr lang="vi-VN" sz="2400" smtClean="0">
                <a:latin typeface="Tahoma" panose="020B0604030504040204" pitchFamily="34" charset="0"/>
                <a:ea typeface="Tahoma" panose="020B0604030504040204" pitchFamily="34" charset="0"/>
                <a:cs typeface="Tahoma" panose="020B0604030504040204" pitchFamily="34" charset="0"/>
              </a:rPr>
              <a:t>iện </a:t>
            </a:r>
            <a:r>
              <a:rPr lang="vi-VN" sz="2400">
                <a:latin typeface="Tahoma" panose="020B0604030504040204" pitchFamily="34" charset="0"/>
                <a:ea typeface="Tahoma" panose="020B0604030504040204" pitchFamily="34" charset="0"/>
                <a:cs typeface="Tahoma" panose="020B0604030504040204" pitchFamily="34" charset="0"/>
              </a:rPr>
              <a:t>áp cung cấp 3.0 đến </a:t>
            </a:r>
            <a:r>
              <a:rPr lang="vi-VN" sz="2400" smtClean="0">
                <a:latin typeface="Tahoma" panose="020B0604030504040204" pitchFamily="34" charset="0"/>
                <a:ea typeface="Tahoma" panose="020B0604030504040204" pitchFamily="34" charset="0"/>
                <a:cs typeface="Tahoma" panose="020B0604030504040204" pitchFamily="34" charset="0"/>
              </a:rPr>
              <a:t>18v</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609288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AND</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AND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2157206"/>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Đầu ra của cổng logic AND sẽ là 0 hay “OFF” khi bất kỳ đầu vào là 0/OFF</a:t>
            </a:r>
          </a:p>
          <a:p>
            <a:pPr lvl="1" algn="just"/>
            <a:r>
              <a:rPr lang="en-US" sz="2400">
                <a:latin typeface="Tahoma" panose="020B0604030504040204" pitchFamily="34" charset="0"/>
                <a:ea typeface="Tahoma" panose="020B0604030504040204" pitchFamily="34" charset="0"/>
                <a:cs typeface="Tahoma" panose="020B0604030504040204" pitchFamily="34" charset="0"/>
              </a:rPr>
              <a:t>Đầu ra của cổng logic AND sẽ là </a:t>
            </a:r>
            <a:r>
              <a:rPr lang="en-US" sz="2400" smtClean="0">
                <a:latin typeface="Tahoma" panose="020B0604030504040204" pitchFamily="34" charset="0"/>
                <a:ea typeface="Tahoma" panose="020B0604030504040204" pitchFamily="34" charset="0"/>
                <a:cs typeface="Tahoma" panose="020B0604030504040204" pitchFamily="34" charset="0"/>
              </a:rPr>
              <a:t>1 </a:t>
            </a:r>
            <a:r>
              <a:rPr lang="en-US" sz="2400">
                <a:latin typeface="Tahoma" panose="020B0604030504040204" pitchFamily="34" charset="0"/>
                <a:ea typeface="Tahoma" panose="020B0604030504040204" pitchFamily="34" charset="0"/>
                <a:cs typeface="Tahoma" panose="020B0604030504040204" pitchFamily="34" charset="0"/>
              </a:rPr>
              <a:t>hay “</a:t>
            </a:r>
            <a:r>
              <a:rPr lang="en-US" sz="2400" smtClean="0">
                <a:latin typeface="Tahoma" panose="020B0604030504040204" pitchFamily="34" charset="0"/>
                <a:ea typeface="Tahoma" panose="020B0604030504040204" pitchFamily="34" charset="0"/>
                <a:cs typeface="Tahoma" panose="020B0604030504040204" pitchFamily="34" charset="0"/>
              </a:rPr>
              <a:t>ON” </a:t>
            </a:r>
            <a:r>
              <a:rPr lang="en-US" sz="2400">
                <a:latin typeface="Tahoma" panose="020B0604030504040204" pitchFamily="34" charset="0"/>
                <a:ea typeface="Tahoma" panose="020B0604030504040204" pitchFamily="34" charset="0"/>
                <a:cs typeface="Tahoma" panose="020B0604030504040204" pitchFamily="34" charset="0"/>
              </a:rPr>
              <a:t>khi </a:t>
            </a:r>
            <a:r>
              <a:rPr lang="en-US" sz="2400" smtClean="0">
                <a:latin typeface="Tahoma" panose="020B0604030504040204" pitchFamily="34" charset="0"/>
                <a:ea typeface="Tahoma" panose="020B0604030504040204" pitchFamily="34" charset="0"/>
                <a:cs typeface="Tahoma" panose="020B0604030504040204" pitchFamily="34" charset="0"/>
              </a:rPr>
              <a:t>tất cả đầu </a:t>
            </a:r>
            <a:r>
              <a:rPr lang="en-US" sz="2400">
                <a:latin typeface="Tahoma" panose="020B0604030504040204" pitchFamily="34" charset="0"/>
                <a:ea typeface="Tahoma" panose="020B0604030504040204" pitchFamily="34" charset="0"/>
                <a:cs typeface="Tahoma" panose="020B0604030504040204" pitchFamily="34" charset="0"/>
              </a:rPr>
              <a:t>vào là </a:t>
            </a:r>
            <a:r>
              <a:rPr lang="en-US" sz="2400" smtClean="0">
                <a:latin typeface="Tahoma" panose="020B0604030504040204" pitchFamily="34" charset="0"/>
                <a:ea typeface="Tahoma" panose="020B0604030504040204" pitchFamily="34" charset="0"/>
                <a:cs typeface="Tahoma" panose="020B0604030504040204" pitchFamily="34" charset="0"/>
              </a:rPr>
              <a:t>1/ON</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Biểu thức của cổng logic 2 đầu vào A,B và đầu ra Q: Q = A.B</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154" y="3314862"/>
            <a:ext cx="3010320" cy="2943636"/>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907" y="3273378"/>
            <a:ext cx="4820323" cy="2981741"/>
          </a:xfrm>
          <a:prstGeom prst="rect">
            <a:avLst/>
          </a:prstGeom>
        </p:spPr>
      </p:pic>
    </p:spTree>
    <p:extLst>
      <p:ext uri="{BB962C8B-B14F-4D97-AF65-F5344CB8AC3E}">
        <p14:creationId xmlns:p14="http://schemas.microsoft.com/office/powerpoint/2010/main" val="40713450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AND</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AND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65497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IC thông dụng</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72932" y="2390503"/>
            <a:ext cx="3169331" cy="1844029"/>
          </a:xfrm>
          <a:prstGeom prst="rect">
            <a:avLst/>
          </a:prstGeom>
        </p:spPr>
      </p:pic>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71608" y="4292147"/>
            <a:ext cx="3170655" cy="1841364"/>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7150" y="2447787"/>
            <a:ext cx="5260207" cy="3685723"/>
          </a:xfrm>
          <a:prstGeom prst="rect">
            <a:avLst/>
          </a:prstGeom>
        </p:spPr>
      </p:pic>
    </p:spTree>
    <p:extLst>
      <p:ext uri="{BB962C8B-B14F-4D97-AF65-F5344CB8AC3E}">
        <p14:creationId xmlns:p14="http://schemas.microsoft.com/office/powerpoint/2010/main" val="3174202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OR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2157206"/>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Đầu ra của cổng logic OR sẽ là 0 hay “OFF” khi tất cả </a:t>
            </a:r>
            <a:r>
              <a:rPr lang="en-US" sz="2400" smtClean="0">
                <a:latin typeface="Tahoma" panose="020B0604030504040204" pitchFamily="34" charset="0"/>
                <a:ea typeface="Tahoma" panose="020B0604030504040204" pitchFamily="34" charset="0"/>
                <a:cs typeface="Tahoma" panose="020B0604030504040204" pitchFamily="34" charset="0"/>
              </a:rPr>
              <a:t>đầu </a:t>
            </a:r>
            <a:r>
              <a:rPr lang="en-US" sz="2400">
                <a:latin typeface="Tahoma" panose="020B0604030504040204" pitchFamily="34" charset="0"/>
                <a:ea typeface="Tahoma" panose="020B0604030504040204" pitchFamily="34" charset="0"/>
                <a:cs typeface="Tahoma" panose="020B0604030504040204" pitchFamily="34" charset="0"/>
              </a:rPr>
              <a:t>vào là 0/OFF</a:t>
            </a:r>
          </a:p>
          <a:p>
            <a:pPr lvl="1" algn="just"/>
            <a:r>
              <a:rPr lang="en-US" sz="2400">
                <a:latin typeface="Tahoma" panose="020B0604030504040204" pitchFamily="34" charset="0"/>
                <a:ea typeface="Tahoma" panose="020B0604030504040204" pitchFamily="34" charset="0"/>
                <a:cs typeface="Tahoma" panose="020B0604030504040204" pitchFamily="34" charset="0"/>
              </a:rPr>
              <a:t>Đầu ra của cổng logic AND sẽ là </a:t>
            </a:r>
            <a:r>
              <a:rPr lang="en-US" sz="2400" smtClean="0">
                <a:latin typeface="Tahoma" panose="020B0604030504040204" pitchFamily="34" charset="0"/>
                <a:ea typeface="Tahoma" panose="020B0604030504040204" pitchFamily="34" charset="0"/>
                <a:cs typeface="Tahoma" panose="020B0604030504040204" pitchFamily="34" charset="0"/>
              </a:rPr>
              <a:t>1 </a:t>
            </a:r>
            <a:r>
              <a:rPr lang="en-US" sz="2400">
                <a:latin typeface="Tahoma" panose="020B0604030504040204" pitchFamily="34" charset="0"/>
                <a:ea typeface="Tahoma" panose="020B0604030504040204" pitchFamily="34" charset="0"/>
                <a:cs typeface="Tahoma" panose="020B0604030504040204" pitchFamily="34" charset="0"/>
              </a:rPr>
              <a:t>hay “</a:t>
            </a:r>
            <a:r>
              <a:rPr lang="en-US" sz="2400" smtClean="0">
                <a:latin typeface="Tahoma" panose="020B0604030504040204" pitchFamily="34" charset="0"/>
                <a:ea typeface="Tahoma" panose="020B0604030504040204" pitchFamily="34" charset="0"/>
                <a:cs typeface="Tahoma" panose="020B0604030504040204" pitchFamily="34" charset="0"/>
              </a:rPr>
              <a:t>ON” </a:t>
            </a:r>
            <a:r>
              <a:rPr lang="en-US" sz="2400">
                <a:latin typeface="Tahoma" panose="020B0604030504040204" pitchFamily="34" charset="0"/>
                <a:ea typeface="Tahoma" panose="020B0604030504040204" pitchFamily="34" charset="0"/>
                <a:cs typeface="Tahoma" panose="020B0604030504040204" pitchFamily="34" charset="0"/>
              </a:rPr>
              <a:t>khi bất kỳ </a:t>
            </a:r>
            <a:r>
              <a:rPr lang="en-US" sz="2400" smtClean="0">
                <a:latin typeface="Tahoma" panose="020B0604030504040204" pitchFamily="34" charset="0"/>
                <a:ea typeface="Tahoma" panose="020B0604030504040204" pitchFamily="34" charset="0"/>
                <a:cs typeface="Tahoma" panose="020B0604030504040204" pitchFamily="34" charset="0"/>
              </a:rPr>
              <a:t>đầu </a:t>
            </a:r>
            <a:r>
              <a:rPr lang="en-US" sz="2400">
                <a:latin typeface="Tahoma" panose="020B0604030504040204" pitchFamily="34" charset="0"/>
                <a:ea typeface="Tahoma" panose="020B0604030504040204" pitchFamily="34" charset="0"/>
                <a:cs typeface="Tahoma" panose="020B0604030504040204" pitchFamily="34" charset="0"/>
              </a:rPr>
              <a:t>vào là </a:t>
            </a:r>
            <a:r>
              <a:rPr lang="en-US" sz="2400" smtClean="0">
                <a:latin typeface="Tahoma" panose="020B0604030504040204" pitchFamily="34" charset="0"/>
                <a:ea typeface="Tahoma" panose="020B0604030504040204" pitchFamily="34" charset="0"/>
                <a:cs typeface="Tahoma" panose="020B0604030504040204" pitchFamily="34" charset="0"/>
              </a:rPr>
              <a:t>1/ON</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Biểu thức của cổng logic 2 đầu vào A,B và đầu ra Q: Q = A+B</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029" y="3273378"/>
            <a:ext cx="3326622" cy="2993960"/>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668" y="3273378"/>
            <a:ext cx="4763165" cy="2972215"/>
          </a:xfrm>
          <a:prstGeom prst="rect">
            <a:avLst/>
          </a:prstGeom>
        </p:spPr>
      </p:pic>
    </p:spTree>
    <p:extLst>
      <p:ext uri="{BB962C8B-B14F-4D97-AF65-F5344CB8AC3E}">
        <p14:creationId xmlns:p14="http://schemas.microsoft.com/office/powerpoint/2010/main" val="33434426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smtClean="0">
                <a:latin typeface="Rockwell" panose="02060603020205020403" pitchFamily="18" charset="0"/>
              </a:rPr>
              <a:t>Sơ lược linh kiện điện tử</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3" y="1835830"/>
            <a:ext cx="9905999" cy="4160021"/>
          </a:xfrm>
        </p:spPr>
        <p:txBody>
          <a:bodyPr>
            <a:normAutofit fontScale="85000" lnSpcReduction="20000"/>
          </a:bodyPr>
          <a:lstStyle/>
          <a:p>
            <a:r>
              <a:rPr lang="en-US" smtClean="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rPr>
              <a:t>Điện tử tương tự</a:t>
            </a:r>
            <a:endParaRPr lang="en-US" dirty="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a:p>
            <a:pPr lvl="1"/>
            <a:r>
              <a:rPr lang="en-US" smtClean="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rPr>
              <a:t>Điện trở</a:t>
            </a:r>
            <a:endParaRPr lang="en-US" dirty="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a:p>
            <a:pPr lvl="1"/>
            <a:r>
              <a:rPr lang="en-US" smtClean="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rPr>
              <a:t>Tụ điện</a:t>
            </a:r>
          </a:p>
          <a:p>
            <a:pPr lvl="1"/>
            <a:r>
              <a:rPr lang="en-US" smtClean="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rPr>
              <a:t>Cuộn cảm</a:t>
            </a:r>
            <a:endParaRPr lang="en-US" dirty="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a:p>
            <a:pPr lvl="1"/>
            <a:r>
              <a:rPr lang="en-US" smtClean="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rPr>
              <a:t>Transistor</a:t>
            </a:r>
            <a:endParaRPr lang="en-US" dirty="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a:p>
            <a:pPr lvl="1"/>
            <a:r>
              <a:rPr lang="en-US" smtClean="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rPr>
              <a:t>Relay</a:t>
            </a:r>
          </a:p>
          <a:p>
            <a:pPr lvl="1"/>
            <a:r>
              <a:rPr lang="en-US" smtClean="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rPr>
              <a:t>Diac</a:t>
            </a:r>
          </a:p>
          <a:p>
            <a:pPr lvl="1"/>
            <a:r>
              <a:rPr lang="en-US" smtClean="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rPr>
              <a:t>Triac</a:t>
            </a:r>
          </a:p>
          <a:p>
            <a:pPr lvl="1"/>
            <a:r>
              <a:rPr lang="en-US" smtClean="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rPr>
              <a:t>SCR</a:t>
            </a:r>
            <a:endParaRPr lang="en-US" dirty="0">
              <a:solidFill>
                <a:schemeClr val="bg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a:p>
            <a:r>
              <a:rPr lang="en-US" smtClean="0">
                <a:latin typeface="Tahoma" panose="020B0604030504040204" pitchFamily="34" charset="0"/>
                <a:ea typeface="Tahoma" panose="020B0604030504040204" pitchFamily="34" charset="0"/>
                <a:cs typeface="Tahoma" panose="020B0604030504040204" pitchFamily="34" charset="0"/>
              </a:rPr>
              <a:t>Mạch số</a:t>
            </a:r>
            <a:endParaRPr lang="en-US" dirty="0">
              <a:latin typeface="Tahoma" panose="020B0604030504040204" pitchFamily="34" charset="0"/>
              <a:ea typeface="Tahoma" panose="020B0604030504040204" pitchFamily="34" charset="0"/>
              <a:cs typeface="Tahoma" panose="020B0604030504040204" pitchFamily="34" charset="0"/>
            </a:endParaRPr>
          </a:p>
          <a:p>
            <a:pPr lvl="1"/>
            <a:r>
              <a:rPr lang="en-US" smtClean="0">
                <a:latin typeface="Tahoma" panose="020B0604030504040204" pitchFamily="34" charset="0"/>
                <a:ea typeface="Tahoma" panose="020B0604030504040204" pitchFamily="34" charset="0"/>
                <a:cs typeface="Tahoma" panose="020B0604030504040204" pitchFamily="34" charset="0"/>
              </a:rPr>
              <a:t>Các cổng logics</a:t>
            </a:r>
          </a:p>
          <a:p>
            <a:pPr lvl="1"/>
            <a:r>
              <a:rPr lang="en-US" smtClean="0">
                <a:latin typeface="Tahoma" panose="020B0604030504040204" pitchFamily="34" charset="0"/>
                <a:ea typeface="Tahoma" panose="020B0604030504040204" pitchFamily="34" charset="0"/>
                <a:cs typeface="Tahoma" panose="020B0604030504040204" pitchFamily="34" charset="0"/>
              </a:rPr>
              <a:t>Mạch số: Chốt, đệm, so sánh, lật/đảo</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371600" y="6426926"/>
            <a:ext cx="9392194" cy="369332"/>
          </a:xfrm>
          <a:prstGeom prst="rect">
            <a:avLst/>
          </a:prstGeom>
          <a:noFill/>
        </p:spPr>
        <p:txBody>
          <a:bodyPr wrap="square" rtlCol="0">
            <a:spAutoFit/>
          </a:bodyPr>
          <a:lstStyle/>
          <a:p>
            <a:r>
              <a:rPr lang="en-US" smtClean="0"/>
              <a:t>Sơ lược linh kiện điện tử</a:t>
            </a:r>
            <a:endParaRPr lang="en-US"/>
          </a:p>
        </p:txBody>
      </p:sp>
    </p:spTree>
    <p:extLst>
      <p:ext uri="{BB962C8B-B14F-4D97-AF65-F5344CB8AC3E}">
        <p14:creationId xmlns:p14="http://schemas.microsoft.com/office/powerpoint/2010/main" val="21721794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OR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65497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IC thông dụng</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2457277"/>
            <a:ext cx="2802051" cy="939065"/>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1" y="3570767"/>
            <a:ext cx="2803443" cy="1662827"/>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866" y="2452551"/>
            <a:ext cx="4271794" cy="2968536"/>
          </a:xfrm>
          <a:prstGeom prst="rect">
            <a:avLst/>
          </a:prstGeom>
        </p:spPr>
      </p:pic>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4991222" y="5483135"/>
            <a:ext cx="3150668" cy="443247"/>
          </a:xfrm>
        </p:spPr>
        <p:txBody>
          <a:bodyPr>
            <a:normAutofit/>
          </a:bodyPr>
          <a:lstStyle/>
          <a:p>
            <a:pPr marL="457200" lvl="1" indent="0" algn="just">
              <a:buNone/>
            </a:pPr>
            <a:r>
              <a:rPr lang="en-US" sz="1600" i="1" smtClean="0">
                <a:solidFill>
                  <a:srgbClr val="FFFF00"/>
                </a:solidFill>
                <a:latin typeface="Tahoma" panose="020B0604030504040204" pitchFamily="34" charset="0"/>
                <a:ea typeface="Tahoma" panose="020B0604030504040204" pitchFamily="34" charset="0"/>
                <a:cs typeface="Tahoma" panose="020B0604030504040204" pitchFamily="34" charset="0"/>
              </a:rPr>
              <a:t>Sơ đồ IC 74LS32</a:t>
            </a:r>
            <a:endParaRPr lang="en-US" sz="1600" i="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221535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NOT</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NOT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2157206"/>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Đầu ra của cổng logic </a:t>
            </a:r>
            <a:r>
              <a:rPr lang="en-US" sz="2400" smtClean="0">
                <a:latin typeface="Tahoma" panose="020B0604030504040204" pitchFamily="34" charset="0"/>
                <a:ea typeface="Tahoma" panose="020B0604030504040204" pitchFamily="34" charset="0"/>
                <a:cs typeface="Tahoma" panose="020B0604030504040204" pitchFamily="34" charset="0"/>
              </a:rPr>
              <a:t>NOT </a:t>
            </a:r>
            <a:r>
              <a:rPr lang="en-US" sz="2400">
                <a:latin typeface="Tahoma" panose="020B0604030504040204" pitchFamily="34" charset="0"/>
                <a:ea typeface="Tahoma" panose="020B0604030504040204" pitchFamily="34" charset="0"/>
                <a:cs typeface="Tahoma" panose="020B0604030504040204" pitchFamily="34" charset="0"/>
              </a:rPr>
              <a:t>sẽ là 0 hay “OFF” khi </a:t>
            </a:r>
            <a:r>
              <a:rPr lang="en-US" sz="2400" smtClean="0">
                <a:latin typeface="Tahoma" panose="020B0604030504040204" pitchFamily="34" charset="0"/>
                <a:ea typeface="Tahoma" panose="020B0604030504040204" pitchFamily="34" charset="0"/>
                <a:cs typeface="Tahoma" panose="020B0604030504040204" pitchFamily="34" charset="0"/>
              </a:rPr>
              <a:t>đầu </a:t>
            </a:r>
            <a:r>
              <a:rPr lang="en-US" sz="2400">
                <a:latin typeface="Tahoma" panose="020B0604030504040204" pitchFamily="34" charset="0"/>
                <a:ea typeface="Tahoma" panose="020B0604030504040204" pitchFamily="34" charset="0"/>
                <a:cs typeface="Tahoma" panose="020B0604030504040204" pitchFamily="34" charset="0"/>
              </a:rPr>
              <a:t>vào là </a:t>
            </a:r>
            <a:r>
              <a:rPr lang="en-US" sz="2400" smtClean="0">
                <a:latin typeface="Tahoma" panose="020B0604030504040204" pitchFamily="34" charset="0"/>
                <a:ea typeface="Tahoma" panose="020B0604030504040204" pitchFamily="34" charset="0"/>
                <a:cs typeface="Tahoma" panose="020B0604030504040204" pitchFamily="34" charset="0"/>
              </a:rPr>
              <a:t>1/ON</a:t>
            </a:r>
            <a:endParaRPr lang="en-US" sz="2400">
              <a:latin typeface="Tahoma" panose="020B0604030504040204" pitchFamily="34" charset="0"/>
              <a:ea typeface="Tahoma" panose="020B0604030504040204" pitchFamily="34" charset="0"/>
              <a:cs typeface="Tahoma" panose="020B0604030504040204" pitchFamily="34" charset="0"/>
            </a:endParaRPr>
          </a:p>
          <a:p>
            <a:pPr lvl="1" algn="just"/>
            <a:r>
              <a:rPr lang="en-US" sz="2400">
                <a:latin typeface="Tahoma" panose="020B0604030504040204" pitchFamily="34" charset="0"/>
                <a:ea typeface="Tahoma" panose="020B0604030504040204" pitchFamily="34" charset="0"/>
                <a:cs typeface="Tahoma" panose="020B0604030504040204" pitchFamily="34" charset="0"/>
              </a:rPr>
              <a:t>Đầu ra của cổng logic </a:t>
            </a:r>
            <a:r>
              <a:rPr lang="en-US" sz="2400" smtClean="0">
                <a:latin typeface="Tahoma" panose="020B0604030504040204" pitchFamily="34" charset="0"/>
                <a:ea typeface="Tahoma" panose="020B0604030504040204" pitchFamily="34" charset="0"/>
                <a:cs typeface="Tahoma" panose="020B0604030504040204" pitchFamily="34" charset="0"/>
              </a:rPr>
              <a:t>NOT </a:t>
            </a:r>
            <a:r>
              <a:rPr lang="en-US" sz="2400">
                <a:latin typeface="Tahoma" panose="020B0604030504040204" pitchFamily="34" charset="0"/>
                <a:ea typeface="Tahoma" panose="020B0604030504040204" pitchFamily="34" charset="0"/>
                <a:cs typeface="Tahoma" panose="020B0604030504040204" pitchFamily="34" charset="0"/>
              </a:rPr>
              <a:t>sẽ là </a:t>
            </a:r>
            <a:r>
              <a:rPr lang="en-US" sz="2400" smtClean="0">
                <a:latin typeface="Tahoma" panose="020B0604030504040204" pitchFamily="34" charset="0"/>
                <a:ea typeface="Tahoma" panose="020B0604030504040204" pitchFamily="34" charset="0"/>
                <a:cs typeface="Tahoma" panose="020B0604030504040204" pitchFamily="34" charset="0"/>
              </a:rPr>
              <a:t>1 </a:t>
            </a:r>
            <a:r>
              <a:rPr lang="en-US" sz="2400">
                <a:latin typeface="Tahoma" panose="020B0604030504040204" pitchFamily="34" charset="0"/>
                <a:ea typeface="Tahoma" panose="020B0604030504040204" pitchFamily="34" charset="0"/>
                <a:cs typeface="Tahoma" panose="020B0604030504040204" pitchFamily="34" charset="0"/>
              </a:rPr>
              <a:t>hay “</a:t>
            </a:r>
            <a:r>
              <a:rPr lang="en-US" sz="2400" smtClean="0">
                <a:latin typeface="Tahoma" panose="020B0604030504040204" pitchFamily="34" charset="0"/>
                <a:ea typeface="Tahoma" panose="020B0604030504040204" pitchFamily="34" charset="0"/>
                <a:cs typeface="Tahoma" panose="020B0604030504040204" pitchFamily="34" charset="0"/>
              </a:rPr>
              <a:t>ON” </a:t>
            </a:r>
            <a:r>
              <a:rPr lang="en-US" sz="2400">
                <a:latin typeface="Tahoma" panose="020B0604030504040204" pitchFamily="34" charset="0"/>
                <a:ea typeface="Tahoma" panose="020B0604030504040204" pitchFamily="34" charset="0"/>
                <a:cs typeface="Tahoma" panose="020B0604030504040204" pitchFamily="34" charset="0"/>
              </a:rPr>
              <a:t>khi </a:t>
            </a:r>
            <a:r>
              <a:rPr lang="en-US" sz="2400" smtClean="0">
                <a:latin typeface="Tahoma" panose="020B0604030504040204" pitchFamily="34" charset="0"/>
                <a:ea typeface="Tahoma" panose="020B0604030504040204" pitchFamily="34" charset="0"/>
                <a:cs typeface="Tahoma" panose="020B0604030504040204" pitchFamily="34" charset="0"/>
              </a:rPr>
              <a:t>đầu </a:t>
            </a:r>
            <a:r>
              <a:rPr lang="en-US" sz="2400">
                <a:latin typeface="Tahoma" panose="020B0604030504040204" pitchFamily="34" charset="0"/>
                <a:ea typeface="Tahoma" panose="020B0604030504040204" pitchFamily="34" charset="0"/>
                <a:cs typeface="Tahoma" panose="020B0604030504040204" pitchFamily="34" charset="0"/>
              </a:rPr>
              <a:t>vào là </a:t>
            </a:r>
            <a:r>
              <a:rPr lang="en-US" sz="2400" smtClean="0">
                <a:latin typeface="Tahoma" panose="020B0604030504040204" pitchFamily="34" charset="0"/>
                <a:ea typeface="Tahoma" panose="020B0604030504040204" pitchFamily="34" charset="0"/>
                <a:cs typeface="Tahoma" panose="020B0604030504040204" pitchFamily="34" charset="0"/>
              </a:rPr>
              <a:t>0/OFF</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Biểu thức của cổng đầu vào A và đầu ra Q: Q =A</a:t>
            </a:r>
            <a:endParaRPr lang="en-US" sz="2400">
              <a:latin typeface="Tahoma" panose="020B0604030504040204" pitchFamily="34" charset="0"/>
              <a:ea typeface="Tahoma" panose="020B0604030504040204" pitchFamily="34" charset="0"/>
              <a:cs typeface="Tahoma" panose="020B0604030504040204" pitchFamily="34" charset="0"/>
            </a:endParaRPr>
          </a:p>
        </p:txBody>
      </p:sp>
      <p:cxnSp>
        <p:nvCxnSpPr>
          <p:cNvPr id="4" name="Straight Connector 3"/>
          <p:cNvCxnSpPr/>
          <p:nvPr/>
        </p:nvCxnSpPr>
        <p:spPr>
          <a:xfrm>
            <a:off x="7550331" y="2834640"/>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7491" y="3260984"/>
            <a:ext cx="3517779" cy="2738597"/>
          </a:xfrm>
          <a:prstGeom prst="rect">
            <a:avLst/>
          </a:prstGeom>
        </p:spPr>
      </p:pic>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457" y="3278805"/>
            <a:ext cx="5916241" cy="2720776"/>
          </a:xfrm>
          <a:prstGeom prst="rect">
            <a:avLst/>
          </a:prstGeom>
        </p:spPr>
      </p:pic>
    </p:spTree>
    <p:extLst>
      <p:ext uri="{BB962C8B-B14F-4D97-AF65-F5344CB8AC3E}">
        <p14:creationId xmlns:p14="http://schemas.microsoft.com/office/powerpoint/2010/main" val="37420180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NOT</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NOT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1543280"/>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Có thể sử dụng các mạch như NAND hay NOR để làm mạch NOT</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Nhân tiện, ký hiệu hình tròn ở các chân IC nghĩa là tích cực thấp ở đầu vào hay mang ý nghĩa phủ định ở đầu ra.</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rotWithShape="1">
          <a:blip r:embed="rId2">
            <a:extLst>
              <a:ext uri="{28A0092B-C50C-407E-A947-70E740481C1C}">
                <a14:useLocalDpi xmlns:a14="http://schemas.microsoft.com/office/drawing/2010/main" val="0"/>
              </a:ext>
            </a:extLst>
          </a:blip>
          <a:srcRect r="51249"/>
          <a:stretch/>
        </p:blipFill>
        <p:spPr>
          <a:xfrm>
            <a:off x="1141411" y="3290757"/>
            <a:ext cx="2698651" cy="1346164"/>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545" y="3278805"/>
            <a:ext cx="5415348" cy="2638247"/>
          </a:xfrm>
          <a:prstGeom prst="rect">
            <a:avLst/>
          </a:prstGeom>
        </p:spPr>
      </p:pic>
      <p:pic>
        <p:nvPicPr>
          <p:cNvPr id="11" name="Picture 10" descr="Screen Clipping"/>
          <p:cNvPicPr>
            <a:picLocks noChangeAspect="1"/>
          </p:cNvPicPr>
          <p:nvPr/>
        </p:nvPicPr>
        <p:blipFill rotWithShape="1">
          <a:blip r:embed="rId2">
            <a:extLst>
              <a:ext uri="{28A0092B-C50C-407E-A947-70E740481C1C}">
                <a14:useLocalDpi xmlns:a14="http://schemas.microsoft.com/office/drawing/2010/main" val="0"/>
              </a:ext>
            </a:extLst>
          </a:blip>
          <a:srcRect l="48250"/>
          <a:stretch/>
        </p:blipFill>
        <p:spPr>
          <a:xfrm>
            <a:off x="1141411" y="4648873"/>
            <a:ext cx="2698651" cy="1268179"/>
          </a:xfrm>
          <a:prstGeom prst="rect">
            <a:avLst/>
          </a:prstGeom>
        </p:spPr>
      </p:pic>
    </p:spTree>
    <p:extLst>
      <p:ext uri="{BB962C8B-B14F-4D97-AF65-F5344CB8AC3E}">
        <p14:creationId xmlns:p14="http://schemas.microsoft.com/office/powerpoint/2010/main" val="10517615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NOT</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NOT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4"/>
            <a:ext cx="11085422" cy="4364829"/>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Biến tần Hex </a:t>
            </a:r>
            <a:r>
              <a:rPr lang="en-US" sz="2400" smtClean="0">
                <a:latin typeface="Tahoma" panose="020B0604030504040204" pitchFamily="34" charset="0"/>
                <a:ea typeface="Tahoma" panose="020B0604030504040204" pitchFamily="34" charset="0"/>
                <a:cs typeface="Tahoma" panose="020B0604030504040204" pitchFamily="34" charset="0"/>
              </a:rPr>
              <a:t>Schmitt</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Khi chuyển trạng thái 0 – 1 – 0 luôn có độ trễ nhất định do các Trans luôn cần thời gian tối thiểu để chuyển trạng thái.</a:t>
            </a:r>
          </a:p>
          <a:p>
            <a:pPr lvl="1" algn="just"/>
            <a:r>
              <a:rPr lang="en-US" sz="2400">
                <a:latin typeface="Tahoma" panose="020B0604030504040204" pitchFamily="34" charset="0"/>
                <a:ea typeface="Tahoma" panose="020B0604030504040204" pitchFamily="34" charset="0"/>
                <a:cs typeface="Tahoma" panose="020B0604030504040204" pitchFamily="34" charset="0"/>
              </a:rPr>
              <a:t>Ngoài ra, các bóng bán dẫn về cơ bản là mạch khuếch đại tuyến tính, do đó với bất kỳ nhiễu đầu vào sẽ tạo ra nhiễu nhân ở đầu ra tương ứng. Do đó, người ta sử dụng biến tần Schmitt Inverter </a:t>
            </a:r>
            <a:r>
              <a:rPr lang="en-US" sz="2400" smtClean="0">
                <a:latin typeface="Tahoma" panose="020B0604030504040204" pitchFamily="34" charset="0"/>
                <a:ea typeface="Tahoma" panose="020B0604030504040204" pitchFamily="34" charset="0"/>
                <a:cs typeface="Tahoma" panose="020B0604030504040204" pitchFamily="34" charset="0"/>
              </a:rPr>
              <a:t>(Hex Inverter).</a:t>
            </a:r>
            <a:endParaRPr lang="en-US" sz="240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Hơn nữa, với mức điện áp &lt;0,8V được coi là mức tích cực thấp và &gt;=2V được coi là mức tích cực cao.</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544150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NOT</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a:t>Biến tần Hex Schmitt</a:t>
            </a:r>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4"/>
            <a:ext cx="11268302" cy="2431527"/>
          </a:xfrm>
        </p:spPr>
        <p:txBody>
          <a:bodyPr>
            <a:normAutofit/>
          </a:body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Biến </a:t>
            </a:r>
            <a:r>
              <a:rPr lang="vi-VN" sz="2400">
                <a:latin typeface="Tahoma" panose="020B0604030504040204" pitchFamily="34" charset="0"/>
                <a:ea typeface="Tahoma" panose="020B0604030504040204" pitchFamily="34" charset="0"/>
                <a:cs typeface="Tahoma" panose="020B0604030504040204" pitchFamily="34" charset="0"/>
              </a:rPr>
              <a:t>tần Schmitt được thiết kế để </a:t>
            </a:r>
            <a:r>
              <a:rPr lang="vi-VN" sz="2400" smtClean="0">
                <a:latin typeface="Tahoma" panose="020B0604030504040204" pitchFamily="34" charset="0"/>
                <a:ea typeface="Tahoma" panose="020B0604030504040204" pitchFamily="34" charset="0"/>
                <a:cs typeface="Tahoma" panose="020B0604030504040204" pitchFamily="34" charset="0"/>
              </a:rPr>
              <a:t>chuyển </a:t>
            </a:r>
            <a:r>
              <a:rPr lang="vi-VN" sz="2400">
                <a:latin typeface="Tahoma" panose="020B0604030504040204" pitchFamily="34" charset="0"/>
                <a:ea typeface="Tahoma" panose="020B0604030504040204" pitchFamily="34" charset="0"/>
                <a:cs typeface="Tahoma" panose="020B0604030504040204" pitchFamily="34" charset="0"/>
              </a:rPr>
              <a:t>đổi trạng thái </a:t>
            </a:r>
            <a:r>
              <a:rPr lang="en-US" sz="2400" smtClean="0">
                <a:latin typeface="Tahoma" panose="020B0604030504040204" pitchFamily="34" charset="0"/>
                <a:ea typeface="Tahoma" panose="020B0604030504040204" pitchFamily="34" charset="0"/>
                <a:cs typeface="Tahoma" panose="020B0604030504040204" pitchFamily="34" charset="0"/>
              </a:rPr>
              <a:t>đầu ra xuống thấp</a:t>
            </a:r>
            <a:r>
              <a:rPr lang="vi-VN" sz="2400" smtClean="0">
                <a:latin typeface="Tahoma" panose="020B0604030504040204" pitchFamily="34" charset="0"/>
                <a:ea typeface="Tahoma" panose="020B0604030504040204" pitchFamily="34" charset="0"/>
                <a:cs typeface="Tahoma" panose="020B0604030504040204" pitchFamily="34" charset="0"/>
              </a:rPr>
              <a:t> khi </a:t>
            </a:r>
            <a:r>
              <a:rPr lang="vi-VN" sz="2400">
                <a:latin typeface="Tahoma" panose="020B0604030504040204" pitchFamily="34" charset="0"/>
                <a:ea typeface="Tahoma" panose="020B0604030504040204" pitchFamily="34" charset="0"/>
                <a:cs typeface="Tahoma" panose="020B0604030504040204" pitchFamily="34" charset="0"/>
              </a:rPr>
              <a:t>tín hiệu đầu vào </a:t>
            </a:r>
            <a:r>
              <a:rPr lang="vi-VN" sz="2400" smtClean="0">
                <a:latin typeface="Tahoma" panose="020B0604030504040204" pitchFamily="34" charset="0"/>
                <a:ea typeface="Tahoma" panose="020B0604030504040204" pitchFamily="34" charset="0"/>
                <a:cs typeface="Tahoma" panose="020B0604030504040204" pitchFamily="34" charset="0"/>
              </a:rPr>
              <a:t>vượt </a:t>
            </a:r>
            <a:r>
              <a:rPr lang="vi-VN" sz="2400">
                <a:latin typeface="Tahoma" panose="020B0604030504040204" pitchFamily="34" charset="0"/>
                <a:ea typeface="Tahoma" panose="020B0604030504040204" pitchFamily="34" charset="0"/>
                <a:cs typeface="Tahoma" panose="020B0604030504040204" pitchFamily="34" charset="0"/>
              </a:rPr>
              <a:t>quá giới hạn điện áp ngưỡng </a:t>
            </a:r>
            <a:r>
              <a:rPr lang="en-US" sz="2400">
                <a:latin typeface="Tahoma" panose="020B0604030504040204" pitchFamily="34" charset="0"/>
                <a:ea typeface="Tahoma" panose="020B0604030504040204" pitchFamily="34" charset="0"/>
                <a:cs typeface="Tahoma" panose="020B0604030504040204" pitchFamily="34" charset="0"/>
              </a:rPr>
              <a:t>trên - Upper Threshold Voltage</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(U</a:t>
            </a:r>
            <a:r>
              <a:rPr lang="vi-VN" sz="2400" smtClean="0">
                <a:latin typeface="Tahoma" panose="020B0604030504040204" pitchFamily="34" charset="0"/>
                <a:ea typeface="Tahoma" panose="020B0604030504040204" pitchFamily="34" charset="0"/>
                <a:cs typeface="Tahoma" panose="020B0604030504040204" pitchFamily="34" charset="0"/>
              </a:rPr>
              <a:t>TV</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và </a:t>
            </a:r>
            <a:r>
              <a:rPr lang="vi-VN" sz="2400" smtClean="0">
                <a:latin typeface="Tahoma" panose="020B0604030504040204" pitchFamily="34" charset="0"/>
                <a:ea typeface="Tahoma" panose="020B0604030504040204" pitchFamily="34" charset="0"/>
                <a:cs typeface="Tahoma" panose="020B0604030504040204" pitchFamily="34" charset="0"/>
              </a:rPr>
              <a:t>duy </a:t>
            </a:r>
            <a:r>
              <a:rPr lang="vi-VN" sz="2400">
                <a:latin typeface="Tahoma" panose="020B0604030504040204" pitchFamily="34" charset="0"/>
                <a:ea typeface="Tahoma" panose="020B0604030504040204" pitchFamily="34" charset="0"/>
                <a:cs typeface="Tahoma" panose="020B0604030504040204" pitchFamily="34" charset="0"/>
              </a:rPr>
              <a:t>trì ở trạng thái đó cho đến khi tín hiệu đầu vào giảm xuống dưới mức </a:t>
            </a:r>
            <a:r>
              <a:rPr lang="vi-VN" sz="2400" smtClean="0">
                <a:latin typeface="Tahoma" panose="020B0604030504040204" pitchFamily="34" charset="0"/>
                <a:ea typeface="Tahoma" panose="020B0604030504040204" pitchFamily="34" charset="0"/>
                <a:cs typeface="Tahoma" panose="020B0604030504040204" pitchFamily="34" charset="0"/>
              </a:rPr>
              <a:t>ngưỡng </a:t>
            </a:r>
            <a:r>
              <a:rPr lang="vi-VN" sz="2400">
                <a:latin typeface="Tahoma" panose="020B0604030504040204" pitchFamily="34" charset="0"/>
                <a:ea typeface="Tahoma" panose="020B0604030504040204" pitchFamily="34" charset="0"/>
                <a:cs typeface="Tahoma" panose="020B0604030504040204" pitchFamily="34" charset="0"/>
              </a:rPr>
              <a:t>điện </a:t>
            </a:r>
            <a:r>
              <a:rPr lang="vi-VN" sz="2400" smtClean="0">
                <a:latin typeface="Tahoma" panose="020B0604030504040204" pitchFamily="34" charset="0"/>
                <a:ea typeface="Tahoma" panose="020B0604030504040204" pitchFamily="34" charset="0"/>
                <a:cs typeface="Tahoma" panose="020B0604030504040204" pitchFamily="34" charset="0"/>
              </a:rPr>
              <a:t>áp</a:t>
            </a:r>
            <a:r>
              <a:rPr lang="en-US" sz="2400">
                <a:latin typeface="Tahoma" panose="020B0604030504040204" pitchFamily="34" charset="0"/>
                <a:ea typeface="Tahoma" panose="020B0604030504040204" pitchFamily="34" charset="0"/>
                <a:cs typeface="Tahoma" panose="020B0604030504040204" pitchFamily="34" charset="0"/>
              </a:rPr>
              <a:t> thấp - Lower Threshold Voltage</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LTV</a:t>
            </a:r>
            <a:r>
              <a:rPr lang="en-US" sz="2400" smtClean="0">
                <a:latin typeface="Tahoma" panose="020B0604030504040204" pitchFamily="34" charset="0"/>
                <a:ea typeface="Tahoma" panose="020B0604030504040204" pitchFamily="34" charset="0"/>
                <a:cs typeface="Tahoma" panose="020B0604030504040204" pitchFamily="34" charset="0"/>
              </a:rPr>
              <a:t>). Nghĩa là, </a:t>
            </a:r>
            <a:r>
              <a:rPr lang="vi-VN" sz="2400" smtClean="0">
                <a:latin typeface="Tahoma" panose="020B0604030504040204" pitchFamily="34" charset="0"/>
                <a:ea typeface="Tahoma" panose="020B0604030504040204" pitchFamily="34" charset="0"/>
                <a:cs typeface="Tahoma" panose="020B0604030504040204" pitchFamily="34" charset="0"/>
              </a:rPr>
              <a:t>tín </a:t>
            </a:r>
            <a:r>
              <a:rPr lang="vi-VN" sz="2400">
                <a:latin typeface="Tahoma" panose="020B0604030504040204" pitchFamily="34" charset="0"/>
                <a:ea typeface="Tahoma" panose="020B0604030504040204" pitchFamily="34" charset="0"/>
                <a:cs typeface="Tahoma" panose="020B0604030504040204" pitchFamily="34" charset="0"/>
              </a:rPr>
              <a:t>hiệu đầu ra chuyển sang </a:t>
            </a:r>
            <a:r>
              <a:rPr lang="en-US" sz="2400" smtClean="0">
                <a:latin typeface="Tahoma" panose="020B0604030504040204" pitchFamily="34" charset="0"/>
                <a:ea typeface="Tahoma" panose="020B0604030504040204" pitchFamily="34" charset="0"/>
                <a:cs typeface="Tahoma" panose="020B0604030504040204" pitchFamily="34" charset="0"/>
              </a:rPr>
              <a:t>trạng thái Cao.</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654" y="4167051"/>
            <a:ext cx="5786779" cy="1965667"/>
          </a:xfrm>
          <a:prstGeom prst="rect">
            <a:avLst/>
          </a:prstGeom>
        </p:spPr>
      </p:pic>
    </p:spTree>
    <p:extLst>
      <p:ext uri="{BB962C8B-B14F-4D97-AF65-F5344CB8AC3E}">
        <p14:creationId xmlns:p14="http://schemas.microsoft.com/office/powerpoint/2010/main" val="1443520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NOT</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a:t>Biến tần Hex </a:t>
            </a:r>
            <a:r>
              <a:rPr lang="nb-NO" smtClean="0"/>
              <a:t>Schmitt</a:t>
            </a:r>
            <a:endParaRPr lang="nb-NO"/>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4"/>
            <a:ext cx="6395856" cy="4390956"/>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Vào đầu chu kỳ, do tụ C đã đầy nên tiến hành phóng điện. Tức đầu vào của biến tần là thấp nên đầu ra của nó là cao.</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Sau khi xả hết, tụ C bắt đầu tích điện trở lại trong khoảng thời gian T, lúc này đầu vào biến tần là cao nên đâu ra là thấp.</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Quá trình tiếp tục lặp lại giúp biến đổi tín hiệu răng cưa thành xung vuông với tần số f=680/RC và chu kỳ là 33%</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049" y="2397534"/>
            <a:ext cx="4483594" cy="2774684"/>
          </a:xfrm>
          <a:prstGeom prst="rect">
            <a:avLst/>
          </a:prstGeom>
        </p:spPr>
      </p:pic>
    </p:spTree>
    <p:extLst>
      <p:ext uri="{BB962C8B-B14F-4D97-AF65-F5344CB8AC3E}">
        <p14:creationId xmlns:p14="http://schemas.microsoft.com/office/powerpoint/2010/main" val="39362926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NOT</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a:t>Biến tần Hex </a:t>
            </a:r>
            <a:r>
              <a:rPr lang="nb-NO" smtClean="0"/>
              <a:t>Schmitt</a:t>
            </a:r>
            <a:endParaRPr lang="nb-NO"/>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4"/>
            <a:ext cx="6395856" cy="4390956"/>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Tụ C có tác dụng chặn bất kỳ dòng 1 chiều nào đi vào mạch chỉ.</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Đầu vào của biến tần được lấy từ mạch phân áp với 2 điện trở R.</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Khi điện áp vào &gt; ngưỡng V+ thì đầu ra tương thích với V+</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Khi điện áp vào &lt; ngưỡng V+ thì đầu ra tương thích với 0V. </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6189" y="1898352"/>
            <a:ext cx="4231690" cy="3496608"/>
          </a:xfrm>
          <a:prstGeom prst="rect">
            <a:avLst/>
          </a:prstGeom>
        </p:spPr>
      </p:pic>
    </p:spTree>
    <p:extLst>
      <p:ext uri="{BB962C8B-B14F-4D97-AF65-F5344CB8AC3E}">
        <p14:creationId xmlns:p14="http://schemas.microsoft.com/office/powerpoint/2010/main" val="2577025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NOT</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NOT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65497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IC thông dụng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4991222" y="5483135"/>
            <a:ext cx="3150668" cy="443247"/>
          </a:xfrm>
        </p:spPr>
        <p:txBody>
          <a:bodyPr>
            <a:normAutofit/>
          </a:bodyPr>
          <a:lstStyle/>
          <a:p>
            <a:pPr marL="457200" lvl="1" indent="0" algn="just">
              <a:buNone/>
            </a:pPr>
            <a:r>
              <a:rPr lang="en-US" sz="1600" i="1" smtClean="0">
                <a:solidFill>
                  <a:srgbClr val="FFFF00"/>
                </a:solidFill>
                <a:latin typeface="Tahoma" panose="020B0604030504040204" pitchFamily="34" charset="0"/>
                <a:ea typeface="Tahoma" panose="020B0604030504040204" pitchFamily="34" charset="0"/>
                <a:cs typeface="Tahoma" panose="020B0604030504040204" pitchFamily="34" charset="0"/>
              </a:rPr>
              <a:t>Sơ đồ IC 74LS04</a:t>
            </a:r>
            <a:endParaRPr lang="en-US" sz="1600" i="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0" y="2452551"/>
            <a:ext cx="3187911" cy="1593955"/>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0" y="4331238"/>
            <a:ext cx="3177079" cy="1039979"/>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629" y="2476367"/>
            <a:ext cx="4255429" cy="2894850"/>
          </a:xfrm>
          <a:prstGeom prst="rect">
            <a:avLst/>
          </a:prstGeom>
        </p:spPr>
      </p:pic>
    </p:spTree>
    <p:extLst>
      <p:ext uri="{BB962C8B-B14F-4D97-AF65-F5344CB8AC3E}">
        <p14:creationId xmlns:p14="http://schemas.microsoft.com/office/powerpoint/2010/main" val="21260890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NAND</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NAND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2157206"/>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Đầu ra của cổng logic </a:t>
            </a:r>
            <a:r>
              <a:rPr lang="en-US" sz="2400" smtClean="0">
                <a:latin typeface="Tahoma" panose="020B0604030504040204" pitchFamily="34" charset="0"/>
                <a:ea typeface="Tahoma" panose="020B0604030504040204" pitchFamily="34" charset="0"/>
                <a:cs typeface="Tahoma" panose="020B0604030504040204" pitchFamily="34" charset="0"/>
              </a:rPr>
              <a:t>NAND </a:t>
            </a:r>
            <a:r>
              <a:rPr lang="en-US" sz="2400">
                <a:latin typeface="Tahoma" panose="020B0604030504040204" pitchFamily="34" charset="0"/>
                <a:ea typeface="Tahoma" panose="020B0604030504040204" pitchFamily="34" charset="0"/>
                <a:cs typeface="Tahoma" panose="020B0604030504040204" pitchFamily="34" charset="0"/>
              </a:rPr>
              <a:t>sẽ là 0 hay “OFF” khi tất cả </a:t>
            </a:r>
            <a:r>
              <a:rPr lang="en-US" sz="2400" smtClean="0">
                <a:latin typeface="Tahoma" panose="020B0604030504040204" pitchFamily="34" charset="0"/>
                <a:ea typeface="Tahoma" panose="020B0604030504040204" pitchFamily="34" charset="0"/>
                <a:cs typeface="Tahoma" panose="020B0604030504040204" pitchFamily="34" charset="0"/>
              </a:rPr>
              <a:t>đầu </a:t>
            </a:r>
            <a:r>
              <a:rPr lang="en-US" sz="2400">
                <a:latin typeface="Tahoma" panose="020B0604030504040204" pitchFamily="34" charset="0"/>
                <a:ea typeface="Tahoma" panose="020B0604030504040204" pitchFamily="34" charset="0"/>
                <a:cs typeface="Tahoma" panose="020B0604030504040204" pitchFamily="34" charset="0"/>
              </a:rPr>
              <a:t>vào là </a:t>
            </a:r>
            <a:r>
              <a:rPr lang="en-US" sz="2400" smtClean="0">
                <a:latin typeface="Tahoma" panose="020B0604030504040204" pitchFamily="34" charset="0"/>
                <a:ea typeface="Tahoma" panose="020B0604030504040204" pitchFamily="34" charset="0"/>
                <a:cs typeface="Tahoma" panose="020B0604030504040204" pitchFamily="34" charset="0"/>
              </a:rPr>
              <a:t>1/ON</a:t>
            </a:r>
            <a:endParaRPr lang="en-US" sz="2400">
              <a:latin typeface="Tahoma" panose="020B0604030504040204" pitchFamily="34" charset="0"/>
              <a:ea typeface="Tahoma" panose="020B0604030504040204" pitchFamily="34" charset="0"/>
              <a:cs typeface="Tahoma" panose="020B0604030504040204" pitchFamily="34" charset="0"/>
            </a:endParaRPr>
          </a:p>
          <a:p>
            <a:pPr lvl="1" algn="just"/>
            <a:r>
              <a:rPr lang="en-US" sz="2400">
                <a:latin typeface="Tahoma" panose="020B0604030504040204" pitchFamily="34" charset="0"/>
                <a:ea typeface="Tahoma" panose="020B0604030504040204" pitchFamily="34" charset="0"/>
                <a:cs typeface="Tahoma" panose="020B0604030504040204" pitchFamily="34" charset="0"/>
              </a:rPr>
              <a:t>Đầu ra của cổng logic </a:t>
            </a:r>
            <a:r>
              <a:rPr lang="en-US" sz="2400" smtClean="0">
                <a:latin typeface="Tahoma" panose="020B0604030504040204" pitchFamily="34" charset="0"/>
                <a:ea typeface="Tahoma" panose="020B0604030504040204" pitchFamily="34" charset="0"/>
                <a:cs typeface="Tahoma" panose="020B0604030504040204" pitchFamily="34" charset="0"/>
              </a:rPr>
              <a:t>NAND </a:t>
            </a:r>
            <a:r>
              <a:rPr lang="en-US" sz="2400">
                <a:latin typeface="Tahoma" panose="020B0604030504040204" pitchFamily="34" charset="0"/>
                <a:ea typeface="Tahoma" panose="020B0604030504040204" pitchFamily="34" charset="0"/>
                <a:cs typeface="Tahoma" panose="020B0604030504040204" pitchFamily="34" charset="0"/>
              </a:rPr>
              <a:t>sẽ là </a:t>
            </a:r>
            <a:r>
              <a:rPr lang="en-US" sz="2400" smtClean="0">
                <a:latin typeface="Tahoma" panose="020B0604030504040204" pitchFamily="34" charset="0"/>
                <a:ea typeface="Tahoma" panose="020B0604030504040204" pitchFamily="34" charset="0"/>
                <a:cs typeface="Tahoma" panose="020B0604030504040204" pitchFamily="34" charset="0"/>
              </a:rPr>
              <a:t>1 </a:t>
            </a:r>
            <a:r>
              <a:rPr lang="en-US" sz="2400">
                <a:latin typeface="Tahoma" panose="020B0604030504040204" pitchFamily="34" charset="0"/>
                <a:ea typeface="Tahoma" panose="020B0604030504040204" pitchFamily="34" charset="0"/>
                <a:cs typeface="Tahoma" panose="020B0604030504040204" pitchFamily="34" charset="0"/>
              </a:rPr>
              <a:t>hay “</a:t>
            </a:r>
            <a:r>
              <a:rPr lang="en-US" sz="2400" smtClean="0">
                <a:latin typeface="Tahoma" panose="020B0604030504040204" pitchFamily="34" charset="0"/>
                <a:ea typeface="Tahoma" panose="020B0604030504040204" pitchFamily="34" charset="0"/>
                <a:cs typeface="Tahoma" panose="020B0604030504040204" pitchFamily="34" charset="0"/>
              </a:rPr>
              <a:t>ON” </a:t>
            </a:r>
            <a:r>
              <a:rPr lang="en-US" sz="2400">
                <a:latin typeface="Tahoma" panose="020B0604030504040204" pitchFamily="34" charset="0"/>
                <a:ea typeface="Tahoma" panose="020B0604030504040204" pitchFamily="34" charset="0"/>
                <a:cs typeface="Tahoma" panose="020B0604030504040204" pitchFamily="34" charset="0"/>
              </a:rPr>
              <a:t>khi bất kỳ </a:t>
            </a:r>
            <a:r>
              <a:rPr lang="en-US" sz="2400" smtClean="0">
                <a:latin typeface="Tahoma" panose="020B0604030504040204" pitchFamily="34" charset="0"/>
                <a:ea typeface="Tahoma" panose="020B0604030504040204" pitchFamily="34" charset="0"/>
                <a:cs typeface="Tahoma" panose="020B0604030504040204" pitchFamily="34" charset="0"/>
              </a:rPr>
              <a:t>đầu </a:t>
            </a:r>
            <a:r>
              <a:rPr lang="en-US" sz="2400">
                <a:latin typeface="Tahoma" panose="020B0604030504040204" pitchFamily="34" charset="0"/>
                <a:ea typeface="Tahoma" panose="020B0604030504040204" pitchFamily="34" charset="0"/>
                <a:cs typeface="Tahoma" panose="020B0604030504040204" pitchFamily="34" charset="0"/>
              </a:rPr>
              <a:t>vào là </a:t>
            </a:r>
            <a:r>
              <a:rPr lang="en-US" sz="2400" smtClean="0">
                <a:latin typeface="Tahoma" panose="020B0604030504040204" pitchFamily="34" charset="0"/>
                <a:ea typeface="Tahoma" panose="020B0604030504040204" pitchFamily="34" charset="0"/>
                <a:cs typeface="Tahoma" panose="020B0604030504040204" pitchFamily="34" charset="0"/>
              </a:rPr>
              <a:t>0/OFF</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Biểu thức của cổng logic 2 đầu vào A,B và đầu ra Q: Q = A.B</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383" y="3273378"/>
            <a:ext cx="4887007" cy="2981741"/>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277" y="3273378"/>
            <a:ext cx="2915057" cy="2981741"/>
          </a:xfrm>
          <a:prstGeom prst="rect">
            <a:avLst/>
          </a:prstGeom>
        </p:spPr>
      </p:pic>
      <p:cxnSp>
        <p:nvCxnSpPr>
          <p:cNvPr id="10" name="Straight Connector 9"/>
          <p:cNvCxnSpPr/>
          <p:nvPr/>
        </p:nvCxnSpPr>
        <p:spPr>
          <a:xfrm>
            <a:off x="8908869" y="2769326"/>
            <a:ext cx="3788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013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NAND</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NAND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74641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dạng định nghĩa khác của cổng NAND</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77" y="2481943"/>
            <a:ext cx="4658375" cy="3238952"/>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919" y="3368385"/>
            <a:ext cx="5566516" cy="1464872"/>
          </a:xfrm>
          <a:prstGeom prst="rect">
            <a:avLst/>
          </a:prstGeom>
        </p:spPr>
      </p:pic>
    </p:spTree>
    <p:extLst>
      <p:ext uri="{BB962C8B-B14F-4D97-AF65-F5344CB8AC3E}">
        <p14:creationId xmlns:p14="http://schemas.microsoft.com/office/powerpoint/2010/main" val="25015098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4277914" cy="1478570"/>
          </a:xfrm>
        </p:spPr>
        <p:txBody>
          <a:bodyPr>
            <a:normAutofit/>
          </a:bodyPr>
          <a:lstStyle/>
          <a:p>
            <a:r>
              <a:rPr lang="en-US" sz="4400" smtClean="0">
                <a:latin typeface="Rockwell" panose="02060603020205020403" pitchFamily="18" charset="0"/>
              </a:rPr>
              <a:t>Cổng logic</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8" y="1711235"/>
            <a:ext cx="10863355" cy="2886892"/>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Các cổng logics có thể có nhiều hơn 1 đầu vào/ra. Trong đó các đầu vào thường ký hiệu là A, B, C, D và đầu ra thường ký hiệu là Q. </a:t>
            </a:r>
            <a:r>
              <a:rPr lang="vi-VN" sz="2400">
                <a:latin typeface="Tahoma" panose="020B0604030504040204" pitchFamily="34" charset="0"/>
                <a:ea typeface="Tahoma" panose="020B0604030504040204" pitchFamily="34" charset="0"/>
                <a:cs typeface="Tahoma" panose="020B0604030504040204" pitchFamily="34" charset="0"/>
              </a:rPr>
              <a:t>Các cổng logic riêng lẻ có thể được kết nối hoặc xếp tầng với nhau để tạo thành chức năng cổng logic với bất kỳ số lượng đầu vào mong muốn nào hoặc để tạo thành các mạch loại tổ hợp và tuần tự hoặc để tạo ra các chức năng cổng logic khác nhau</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Giới thiệu</a:t>
            </a:r>
            <a:endParaRPr lang="en-US"/>
          </a:p>
        </p:txBody>
      </p:sp>
      <p:pic>
        <p:nvPicPr>
          <p:cNvPr id="10" name="Picture 6" descr="74HC-74LS-UNL-IC Số – ampesh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327" y="4036425"/>
            <a:ext cx="2286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74HC595 DIP"/>
          <p:cNvPicPr>
            <a:picLocks noChangeAspect="1" noChangeArrowheads="1"/>
          </p:cNvPicPr>
          <p:nvPr/>
        </p:nvPicPr>
        <p:blipFill rotWithShape="1">
          <a:blip r:embed="rId3">
            <a:extLst>
              <a:ext uri="{28A0092B-C50C-407E-A947-70E740481C1C}">
                <a14:useLocalDpi xmlns:a14="http://schemas.microsoft.com/office/drawing/2010/main" val="0"/>
              </a:ext>
            </a:extLst>
          </a:blip>
          <a:srcRect b="14972"/>
          <a:stretch/>
        </p:blipFill>
        <p:spPr bwMode="auto">
          <a:xfrm>
            <a:off x="7734091" y="4036424"/>
            <a:ext cx="3643658" cy="228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4109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NAND</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NAND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65497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IC thông dụng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4991222" y="5483135"/>
            <a:ext cx="3150668" cy="443247"/>
          </a:xfrm>
        </p:spPr>
        <p:txBody>
          <a:bodyPr>
            <a:normAutofit/>
          </a:bodyPr>
          <a:lstStyle/>
          <a:p>
            <a:pPr marL="457200" lvl="1" indent="0" algn="just">
              <a:buNone/>
            </a:pPr>
            <a:r>
              <a:rPr lang="en-US" sz="1600" i="1" smtClean="0">
                <a:solidFill>
                  <a:srgbClr val="FFFF00"/>
                </a:solidFill>
                <a:latin typeface="Tahoma" panose="020B0604030504040204" pitchFamily="34" charset="0"/>
                <a:ea typeface="Tahoma" panose="020B0604030504040204" pitchFamily="34" charset="0"/>
                <a:cs typeface="Tahoma" panose="020B0604030504040204" pitchFamily="34" charset="0"/>
              </a:rPr>
              <a:t>Sơ đồ IC 74LS00</a:t>
            </a:r>
            <a:endParaRPr lang="en-US" sz="1600" i="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0" y="2368305"/>
            <a:ext cx="2803443" cy="1917449"/>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09" y="4491407"/>
            <a:ext cx="2803443" cy="1530569"/>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74" y="2426992"/>
            <a:ext cx="4247532" cy="2921961"/>
          </a:xfrm>
          <a:prstGeom prst="rect">
            <a:avLst/>
          </a:prstGeom>
        </p:spPr>
      </p:pic>
    </p:spTree>
    <p:extLst>
      <p:ext uri="{BB962C8B-B14F-4D97-AF65-F5344CB8AC3E}">
        <p14:creationId xmlns:p14="http://schemas.microsoft.com/office/powerpoint/2010/main" val="6505451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NOR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2157206"/>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Đầu ra của cổng logic </a:t>
            </a:r>
            <a:r>
              <a:rPr lang="en-US" sz="2400" smtClean="0">
                <a:latin typeface="Tahoma" panose="020B0604030504040204" pitchFamily="34" charset="0"/>
                <a:ea typeface="Tahoma" panose="020B0604030504040204" pitchFamily="34" charset="0"/>
                <a:cs typeface="Tahoma" panose="020B0604030504040204" pitchFamily="34" charset="0"/>
              </a:rPr>
              <a:t>NOR </a:t>
            </a:r>
            <a:r>
              <a:rPr lang="en-US" sz="2400">
                <a:latin typeface="Tahoma" panose="020B0604030504040204" pitchFamily="34" charset="0"/>
                <a:ea typeface="Tahoma" panose="020B0604030504040204" pitchFamily="34" charset="0"/>
                <a:cs typeface="Tahoma" panose="020B0604030504040204" pitchFamily="34" charset="0"/>
              </a:rPr>
              <a:t>sẽ là </a:t>
            </a:r>
            <a:r>
              <a:rPr lang="en-US" sz="2400" smtClean="0">
                <a:latin typeface="Tahoma" panose="020B0604030504040204" pitchFamily="34" charset="0"/>
                <a:ea typeface="Tahoma" panose="020B0604030504040204" pitchFamily="34" charset="0"/>
                <a:cs typeface="Tahoma" panose="020B0604030504040204" pitchFamily="34" charset="0"/>
              </a:rPr>
              <a:t>1 </a:t>
            </a:r>
            <a:r>
              <a:rPr lang="en-US" sz="2400">
                <a:latin typeface="Tahoma" panose="020B0604030504040204" pitchFamily="34" charset="0"/>
                <a:ea typeface="Tahoma" panose="020B0604030504040204" pitchFamily="34" charset="0"/>
                <a:cs typeface="Tahoma" panose="020B0604030504040204" pitchFamily="34" charset="0"/>
              </a:rPr>
              <a:t>hay “</a:t>
            </a:r>
            <a:r>
              <a:rPr lang="en-US" sz="2400" smtClean="0">
                <a:latin typeface="Tahoma" panose="020B0604030504040204" pitchFamily="34" charset="0"/>
                <a:ea typeface="Tahoma" panose="020B0604030504040204" pitchFamily="34" charset="0"/>
                <a:cs typeface="Tahoma" panose="020B0604030504040204" pitchFamily="34" charset="0"/>
              </a:rPr>
              <a:t>ON” </a:t>
            </a:r>
            <a:r>
              <a:rPr lang="en-US" sz="2400">
                <a:latin typeface="Tahoma" panose="020B0604030504040204" pitchFamily="34" charset="0"/>
                <a:ea typeface="Tahoma" panose="020B0604030504040204" pitchFamily="34" charset="0"/>
                <a:cs typeface="Tahoma" panose="020B0604030504040204" pitchFamily="34" charset="0"/>
              </a:rPr>
              <a:t>khi tất cả </a:t>
            </a:r>
            <a:r>
              <a:rPr lang="en-US" sz="2400" smtClean="0">
                <a:latin typeface="Tahoma" panose="020B0604030504040204" pitchFamily="34" charset="0"/>
                <a:ea typeface="Tahoma" panose="020B0604030504040204" pitchFamily="34" charset="0"/>
                <a:cs typeface="Tahoma" panose="020B0604030504040204" pitchFamily="34" charset="0"/>
              </a:rPr>
              <a:t>đầu </a:t>
            </a:r>
            <a:r>
              <a:rPr lang="en-US" sz="2400">
                <a:latin typeface="Tahoma" panose="020B0604030504040204" pitchFamily="34" charset="0"/>
                <a:ea typeface="Tahoma" panose="020B0604030504040204" pitchFamily="34" charset="0"/>
                <a:cs typeface="Tahoma" panose="020B0604030504040204" pitchFamily="34" charset="0"/>
              </a:rPr>
              <a:t>vào là </a:t>
            </a:r>
            <a:r>
              <a:rPr lang="en-US" sz="2400" smtClean="0">
                <a:latin typeface="Tahoma" panose="020B0604030504040204" pitchFamily="34" charset="0"/>
                <a:ea typeface="Tahoma" panose="020B0604030504040204" pitchFamily="34" charset="0"/>
                <a:cs typeface="Tahoma" panose="020B0604030504040204" pitchFamily="34" charset="0"/>
              </a:rPr>
              <a:t>0/OFF</a:t>
            </a:r>
            <a:endParaRPr lang="en-US" sz="2400">
              <a:latin typeface="Tahoma" panose="020B0604030504040204" pitchFamily="34" charset="0"/>
              <a:ea typeface="Tahoma" panose="020B0604030504040204" pitchFamily="34" charset="0"/>
              <a:cs typeface="Tahoma" panose="020B0604030504040204" pitchFamily="34" charset="0"/>
            </a:endParaRPr>
          </a:p>
          <a:p>
            <a:pPr lvl="1" algn="just"/>
            <a:r>
              <a:rPr lang="en-US" sz="2400">
                <a:latin typeface="Tahoma" panose="020B0604030504040204" pitchFamily="34" charset="0"/>
                <a:ea typeface="Tahoma" panose="020B0604030504040204" pitchFamily="34" charset="0"/>
                <a:cs typeface="Tahoma" panose="020B0604030504040204" pitchFamily="34" charset="0"/>
              </a:rPr>
              <a:t>Đầu ra của cổng logic </a:t>
            </a:r>
            <a:r>
              <a:rPr lang="en-US" sz="2400" smtClean="0">
                <a:latin typeface="Tahoma" panose="020B0604030504040204" pitchFamily="34" charset="0"/>
                <a:ea typeface="Tahoma" panose="020B0604030504040204" pitchFamily="34" charset="0"/>
                <a:cs typeface="Tahoma" panose="020B0604030504040204" pitchFamily="34" charset="0"/>
              </a:rPr>
              <a:t>NOR </a:t>
            </a:r>
            <a:r>
              <a:rPr lang="en-US" sz="2400">
                <a:latin typeface="Tahoma" panose="020B0604030504040204" pitchFamily="34" charset="0"/>
                <a:ea typeface="Tahoma" panose="020B0604030504040204" pitchFamily="34" charset="0"/>
                <a:cs typeface="Tahoma" panose="020B0604030504040204" pitchFamily="34" charset="0"/>
              </a:rPr>
              <a:t>sẽ là </a:t>
            </a:r>
            <a:r>
              <a:rPr lang="en-US" sz="2400" smtClean="0">
                <a:latin typeface="Tahoma" panose="020B0604030504040204" pitchFamily="34" charset="0"/>
                <a:ea typeface="Tahoma" panose="020B0604030504040204" pitchFamily="34" charset="0"/>
                <a:cs typeface="Tahoma" panose="020B0604030504040204" pitchFamily="34" charset="0"/>
              </a:rPr>
              <a:t>0 </a:t>
            </a:r>
            <a:r>
              <a:rPr lang="en-US" sz="2400">
                <a:latin typeface="Tahoma" panose="020B0604030504040204" pitchFamily="34" charset="0"/>
                <a:ea typeface="Tahoma" panose="020B0604030504040204" pitchFamily="34" charset="0"/>
                <a:cs typeface="Tahoma" panose="020B0604030504040204" pitchFamily="34" charset="0"/>
              </a:rPr>
              <a:t>hay “</a:t>
            </a:r>
            <a:r>
              <a:rPr lang="en-US" sz="2400" smtClean="0">
                <a:latin typeface="Tahoma" panose="020B0604030504040204" pitchFamily="34" charset="0"/>
                <a:ea typeface="Tahoma" panose="020B0604030504040204" pitchFamily="34" charset="0"/>
                <a:cs typeface="Tahoma" panose="020B0604030504040204" pitchFamily="34" charset="0"/>
              </a:rPr>
              <a:t>OFF” </a:t>
            </a:r>
            <a:r>
              <a:rPr lang="en-US" sz="2400">
                <a:latin typeface="Tahoma" panose="020B0604030504040204" pitchFamily="34" charset="0"/>
                <a:ea typeface="Tahoma" panose="020B0604030504040204" pitchFamily="34" charset="0"/>
                <a:cs typeface="Tahoma" panose="020B0604030504040204" pitchFamily="34" charset="0"/>
              </a:rPr>
              <a:t>khi bất kỳ </a:t>
            </a:r>
            <a:r>
              <a:rPr lang="en-US" sz="2400" smtClean="0">
                <a:latin typeface="Tahoma" panose="020B0604030504040204" pitchFamily="34" charset="0"/>
                <a:ea typeface="Tahoma" panose="020B0604030504040204" pitchFamily="34" charset="0"/>
                <a:cs typeface="Tahoma" panose="020B0604030504040204" pitchFamily="34" charset="0"/>
              </a:rPr>
              <a:t>đầu </a:t>
            </a:r>
            <a:r>
              <a:rPr lang="en-US" sz="2400">
                <a:latin typeface="Tahoma" panose="020B0604030504040204" pitchFamily="34" charset="0"/>
                <a:ea typeface="Tahoma" panose="020B0604030504040204" pitchFamily="34" charset="0"/>
                <a:cs typeface="Tahoma" panose="020B0604030504040204" pitchFamily="34" charset="0"/>
              </a:rPr>
              <a:t>vào là </a:t>
            </a:r>
            <a:r>
              <a:rPr lang="en-US" sz="2400" smtClean="0">
                <a:latin typeface="Tahoma" panose="020B0604030504040204" pitchFamily="34" charset="0"/>
                <a:ea typeface="Tahoma" panose="020B0604030504040204" pitchFamily="34" charset="0"/>
                <a:cs typeface="Tahoma" panose="020B0604030504040204" pitchFamily="34" charset="0"/>
              </a:rPr>
              <a:t>1/ON</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Biểu thức của cổng logic 2 đầu vào A,B và đầu ra Q: Q = A+B</a:t>
            </a:r>
            <a:endParaRPr lang="en-US" sz="2400">
              <a:latin typeface="Tahoma" panose="020B0604030504040204" pitchFamily="34" charset="0"/>
              <a:ea typeface="Tahoma" panose="020B0604030504040204" pitchFamily="34" charset="0"/>
              <a:cs typeface="Tahoma" panose="020B0604030504040204" pitchFamily="34" charset="0"/>
            </a:endParaRPr>
          </a:p>
        </p:txBody>
      </p:sp>
      <p:cxnSp>
        <p:nvCxnSpPr>
          <p:cNvPr id="10" name="Straight Connector 9"/>
          <p:cNvCxnSpPr/>
          <p:nvPr/>
        </p:nvCxnSpPr>
        <p:spPr>
          <a:xfrm>
            <a:off x="8908869" y="2769326"/>
            <a:ext cx="6824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224" y="3282904"/>
            <a:ext cx="4725059" cy="2972215"/>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556" y="3282903"/>
            <a:ext cx="3077004" cy="2972215"/>
          </a:xfrm>
          <a:prstGeom prst="rect">
            <a:avLst/>
          </a:prstGeom>
        </p:spPr>
      </p:pic>
    </p:spTree>
    <p:extLst>
      <p:ext uri="{BB962C8B-B14F-4D97-AF65-F5344CB8AC3E}">
        <p14:creationId xmlns:p14="http://schemas.microsoft.com/office/powerpoint/2010/main" val="39659242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NOR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74641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dạng định nghĩa khác của cổng NOR</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552" y="2382202"/>
            <a:ext cx="4839375" cy="3896269"/>
          </a:xfrm>
          <a:prstGeom prst="rect">
            <a:avLst/>
          </a:prstGeom>
        </p:spPr>
      </p:pic>
    </p:spTree>
    <p:extLst>
      <p:ext uri="{BB962C8B-B14F-4D97-AF65-F5344CB8AC3E}">
        <p14:creationId xmlns:p14="http://schemas.microsoft.com/office/powerpoint/2010/main" val="34983302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NOR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NOR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65497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IC thông dụng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4991222" y="5483135"/>
            <a:ext cx="3150668" cy="443247"/>
          </a:xfrm>
        </p:spPr>
        <p:txBody>
          <a:bodyPr>
            <a:normAutofit/>
          </a:bodyPr>
          <a:lstStyle/>
          <a:p>
            <a:pPr marL="457200" lvl="1" indent="0" algn="just">
              <a:buNone/>
            </a:pPr>
            <a:r>
              <a:rPr lang="en-US" sz="1600" i="1" smtClean="0">
                <a:solidFill>
                  <a:srgbClr val="FFFF00"/>
                </a:solidFill>
                <a:latin typeface="Tahoma" panose="020B0604030504040204" pitchFamily="34" charset="0"/>
                <a:ea typeface="Tahoma" panose="020B0604030504040204" pitchFamily="34" charset="0"/>
                <a:cs typeface="Tahoma" panose="020B0604030504040204" pitchFamily="34" charset="0"/>
              </a:rPr>
              <a:t>Sơ đồ IC 74LS02</a:t>
            </a:r>
            <a:endParaRPr lang="en-US" sz="1600" i="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09" y="2483527"/>
            <a:ext cx="2620694" cy="1611727"/>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09" y="4359028"/>
            <a:ext cx="2625732" cy="1427818"/>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991" y="2516771"/>
            <a:ext cx="4074312" cy="2872736"/>
          </a:xfrm>
          <a:prstGeom prst="rect">
            <a:avLst/>
          </a:prstGeom>
        </p:spPr>
      </p:pic>
    </p:spTree>
    <p:extLst>
      <p:ext uri="{BB962C8B-B14F-4D97-AF65-F5344CB8AC3E}">
        <p14:creationId xmlns:p14="http://schemas.microsoft.com/office/powerpoint/2010/main" val="34361037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XOR (Exclusive 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XOR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2157206"/>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Đầu ra của cổng logic X</a:t>
            </a:r>
            <a:r>
              <a:rPr lang="en-US" sz="2400" smtClean="0">
                <a:latin typeface="Tahoma" panose="020B0604030504040204" pitchFamily="34" charset="0"/>
                <a:ea typeface="Tahoma" panose="020B0604030504040204" pitchFamily="34" charset="0"/>
                <a:cs typeface="Tahoma" panose="020B0604030504040204" pitchFamily="34" charset="0"/>
              </a:rPr>
              <a:t>OR </a:t>
            </a:r>
            <a:r>
              <a:rPr lang="en-US" sz="2400">
                <a:latin typeface="Tahoma" panose="020B0604030504040204" pitchFamily="34" charset="0"/>
                <a:ea typeface="Tahoma" panose="020B0604030504040204" pitchFamily="34" charset="0"/>
                <a:cs typeface="Tahoma" panose="020B0604030504040204" pitchFamily="34" charset="0"/>
              </a:rPr>
              <a:t>sẽ là </a:t>
            </a:r>
            <a:r>
              <a:rPr lang="en-US" sz="2400" smtClean="0">
                <a:latin typeface="Tahoma" panose="020B0604030504040204" pitchFamily="34" charset="0"/>
                <a:ea typeface="Tahoma" panose="020B0604030504040204" pitchFamily="34" charset="0"/>
                <a:cs typeface="Tahoma" panose="020B0604030504040204" pitchFamily="34" charset="0"/>
              </a:rPr>
              <a:t>0 </a:t>
            </a:r>
            <a:r>
              <a:rPr lang="en-US" sz="2400">
                <a:latin typeface="Tahoma" panose="020B0604030504040204" pitchFamily="34" charset="0"/>
                <a:ea typeface="Tahoma" panose="020B0604030504040204" pitchFamily="34" charset="0"/>
                <a:cs typeface="Tahoma" panose="020B0604030504040204" pitchFamily="34" charset="0"/>
              </a:rPr>
              <a:t>hay “</a:t>
            </a:r>
            <a:r>
              <a:rPr lang="en-US" sz="2400" smtClean="0">
                <a:latin typeface="Tahoma" panose="020B0604030504040204" pitchFamily="34" charset="0"/>
                <a:ea typeface="Tahoma" panose="020B0604030504040204" pitchFamily="34" charset="0"/>
                <a:cs typeface="Tahoma" panose="020B0604030504040204" pitchFamily="34" charset="0"/>
              </a:rPr>
              <a:t>OFF” </a:t>
            </a:r>
            <a:r>
              <a:rPr lang="en-US" sz="2400">
                <a:latin typeface="Tahoma" panose="020B0604030504040204" pitchFamily="34" charset="0"/>
                <a:ea typeface="Tahoma" panose="020B0604030504040204" pitchFamily="34" charset="0"/>
                <a:cs typeface="Tahoma" panose="020B0604030504040204" pitchFamily="34" charset="0"/>
              </a:rPr>
              <a:t>khi tất cả </a:t>
            </a:r>
            <a:r>
              <a:rPr lang="en-US" sz="2400" smtClean="0">
                <a:latin typeface="Tahoma" panose="020B0604030504040204" pitchFamily="34" charset="0"/>
                <a:ea typeface="Tahoma" panose="020B0604030504040204" pitchFamily="34" charset="0"/>
                <a:cs typeface="Tahoma" panose="020B0604030504040204" pitchFamily="34" charset="0"/>
              </a:rPr>
              <a:t>đầu </a:t>
            </a:r>
            <a:r>
              <a:rPr lang="en-US" sz="2400">
                <a:latin typeface="Tahoma" panose="020B0604030504040204" pitchFamily="34" charset="0"/>
                <a:ea typeface="Tahoma" panose="020B0604030504040204" pitchFamily="34" charset="0"/>
                <a:cs typeface="Tahoma" panose="020B0604030504040204" pitchFamily="34" charset="0"/>
              </a:rPr>
              <a:t>vào là </a:t>
            </a:r>
            <a:r>
              <a:rPr lang="en-US" sz="2400" smtClean="0">
                <a:latin typeface="Tahoma" panose="020B0604030504040204" pitchFamily="34" charset="0"/>
                <a:ea typeface="Tahoma" panose="020B0604030504040204" pitchFamily="34" charset="0"/>
                <a:cs typeface="Tahoma" panose="020B0604030504040204" pitchFamily="34" charset="0"/>
              </a:rPr>
              <a:t>0/OFF hoặc 1/ON.</a:t>
            </a:r>
            <a:endParaRPr lang="en-US" sz="240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Biểu thức của cổng logic 2 đầu vào A,B và đầu ra Q: Q = A</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US" sz="2400" smtClean="0">
                <a:latin typeface="Tahoma" panose="020B0604030504040204" pitchFamily="34" charset="0"/>
                <a:ea typeface="Tahoma" panose="020B0604030504040204" pitchFamily="34" charset="0"/>
                <a:cs typeface="Tahoma" panose="020B0604030504040204" pitchFamily="34" charset="0"/>
              </a:rPr>
              <a:t>B = AB+AB</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388" y="3337145"/>
            <a:ext cx="4944165" cy="2972215"/>
          </a:xfrm>
          <a:prstGeom prst="rect">
            <a:avLst/>
          </a:prstGeom>
        </p:spPr>
      </p:pic>
      <p:cxnSp>
        <p:nvCxnSpPr>
          <p:cNvPr id="6" name="Straight Connector 5"/>
          <p:cNvCxnSpPr/>
          <p:nvPr/>
        </p:nvCxnSpPr>
        <p:spPr>
          <a:xfrm>
            <a:off x="9927770" y="2756263"/>
            <a:ext cx="1828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654940" y="2751907"/>
            <a:ext cx="1828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6838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XOR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XOR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74641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dạng định nghĩa khác của cổng XOR</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2636790"/>
            <a:ext cx="4315427" cy="1924319"/>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351" y="2636789"/>
            <a:ext cx="5539061" cy="1924319"/>
          </a:xfrm>
          <a:prstGeom prst="rect">
            <a:avLst/>
          </a:prstGeom>
        </p:spPr>
      </p:pic>
    </p:spTree>
    <p:extLst>
      <p:ext uri="{BB962C8B-B14F-4D97-AF65-F5344CB8AC3E}">
        <p14:creationId xmlns:p14="http://schemas.microsoft.com/office/powerpoint/2010/main" val="25726368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XOR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XOR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65497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IC thông dụng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4991222" y="5483135"/>
            <a:ext cx="3150668" cy="443247"/>
          </a:xfrm>
        </p:spPr>
        <p:txBody>
          <a:bodyPr>
            <a:normAutofit/>
          </a:bodyPr>
          <a:lstStyle/>
          <a:p>
            <a:pPr marL="457200" lvl="1" indent="0" algn="just">
              <a:buNone/>
            </a:pPr>
            <a:r>
              <a:rPr lang="en-US" sz="1600" i="1" smtClean="0">
                <a:solidFill>
                  <a:srgbClr val="FFFF00"/>
                </a:solidFill>
                <a:latin typeface="Tahoma" panose="020B0604030504040204" pitchFamily="34" charset="0"/>
                <a:ea typeface="Tahoma" panose="020B0604030504040204" pitchFamily="34" charset="0"/>
                <a:cs typeface="Tahoma" panose="020B0604030504040204" pitchFamily="34" charset="0"/>
              </a:rPr>
              <a:t>Sơ đồ IC 74LS86</a:t>
            </a:r>
            <a:endParaRPr lang="en-US" sz="1600" i="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09" y="2562388"/>
            <a:ext cx="2609146" cy="865534"/>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08" y="4084818"/>
            <a:ext cx="2609147" cy="761501"/>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74" y="2562388"/>
            <a:ext cx="3493616" cy="2391603"/>
          </a:xfrm>
          <a:prstGeom prst="rect">
            <a:avLst/>
          </a:prstGeom>
        </p:spPr>
      </p:pic>
    </p:spTree>
    <p:extLst>
      <p:ext uri="{BB962C8B-B14F-4D97-AF65-F5344CB8AC3E}">
        <p14:creationId xmlns:p14="http://schemas.microsoft.com/office/powerpoint/2010/main" val="19481113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XNOR (Exclusive NOR)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XNOR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2157206"/>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Đầu ra của cổng logic X</a:t>
            </a:r>
            <a:r>
              <a:rPr lang="en-US" sz="2400" smtClean="0">
                <a:latin typeface="Tahoma" panose="020B0604030504040204" pitchFamily="34" charset="0"/>
                <a:ea typeface="Tahoma" panose="020B0604030504040204" pitchFamily="34" charset="0"/>
                <a:cs typeface="Tahoma" panose="020B0604030504040204" pitchFamily="34" charset="0"/>
              </a:rPr>
              <a:t>OR </a:t>
            </a:r>
            <a:r>
              <a:rPr lang="en-US" sz="2400">
                <a:latin typeface="Tahoma" panose="020B0604030504040204" pitchFamily="34" charset="0"/>
                <a:ea typeface="Tahoma" panose="020B0604030504040204" pitchFamily="34" charset="0"/>
                <a:cs typeface="Tahoma" panose="020B0604030504040204" pitchFamily="34" charset="0"/>
              </a:rPr>
              <a:t>sẽ là </a:t>
            </a:r>
            <a:r>
              <a:rPr lang="en-US" sz="2400" smtClean="0">
                <a:latin typeface="Tahoma" panose="020B0604030504040204" pitchFamily="34" charset="0"/>
                <a:ea typeface="Tahoma" panose="020B0604030504040204" pitchFamily="34" charset="0"/>
                <a:cs typeface="Tahoma" panose="020B0604030504040204" pitchFamily="34" charset="0"/>
              </a:rPr>
              <a:t>1 </a:t>
            </a:r>
            <a:r>
              <a:rPr lang="en-US" sz="2400">
                <a:latin typeface="Tahoma" panose="020B0604030504040204" pitchFamily="34" charset="0"/>
                <a:ea typeface="Tahoma" panose="020B0604030504040204" pitchFamily="34" charset="0"/>
                <a:cs typeface="Tahoma" panose="020B0604030504040204" pitchFamily="34" charset="0"/>
              </a:rPr>
              <a:t>hay “</a:t>
            </a:r>
            <a:r>
              <a:rPr lang="en-US" sz="2400" smtClean="0">
                <a:latin typeface="Tahoma" panose="020B0604030504040204" pitchFamily="34" charset="0"/>
                <a:ea typeface="Tahoma" panose="020B0604030504040204" pitchFamily="34" charset="0"/>
                <a:cs typeface="Tahoma" panose="020B0604030504040204" pitchFamily="34" charset="0"/>
              </a:rPr>
              <a:t>ON” </a:t>
            </a:r>
            <a:r>
              <a:rPr lang="en-US" sz="2400">
                <a:latin typeface="Tahoma" panose="020B0604030504040204" pitchFamily="34" charset="0"/>
                <a:ea typeface="Tahoma" panose="020B0604030504040204" pitchFamily="34" charset="0"/>
                <a:cs typeface="Tahoma" panose="020B0604030504040204" pitchFamily="34" charset="0"/>
              </a:rPr>
              <a:t>khi tất cả </a:t>
            </a:r>
            <a:r>
              <a:rPr lang="en-US" sz="2400" smtClean="0">
                <a:latin typeface="Tahoma" panose="020B0604030504040204" pitchFamily="34" charset="0"/>
                <a:ea typeface="Tahoma" panose="020B0604030504040204" pitchFamily="34" charset="0"/>
                <a:cs typeface="Tahoma" panose="020B0604030504040204" pitchFamily="34" charset="0"/>
              </a:rPr>
              <a:t>đầu </a:t>
            </a:r>
            <a:r>
              <a:rPr lang="en-US" sz="2400">
                <a:latin typeface="Tahoma" panose="020B0604030504040204" pitchFamily="34" charset="0"/>
                <a:ea typeface="Tahoma" panose="020B0604030504040204" pitchFamily="34" charset="0"/>
                <a:cs typeface="Tahoma" panose="020B0604030504040204" pitchFamily="34" charset="0"/>
              </a:rPr>
              <a:t>vào là </a:t>
            </a:r>
            <a:r>
              <a:rPr lang="en-US" sz="2400" smtClean="0">
                <a:latin typeface="Tahoma" panose="020B0604030504040204" pitchFamily="34" charset="0"/>
                <a:ea typeface="Tahoma" panose="020B0604030504040204" pitchFamily="34" charset="0"/>
                <a:cs typeface="Tahoma" panose="020B0604030504040204" pitchFamily="34" charset="0"/>
              </a:rPr>
              <a:t>0/OFF hoặc 1/ON.</a:t>
            </a:r>
            <a:endParaRPr lang="en-US" sz="240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Biểu thức của cổng logic 2 đầu vào A,B và đầu ra Q: Q = A</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US" sz="2400" smtClean="0">
                <a:latin typeface="Tahoma" panose="020B0604030504040204" pitchFamily="34" charset="0"/>
                <a:ea typeface="Tahoma" panose="020B0604030504040204" pitchFamily="34" charset="0"/>
                <a:cs typeface="Tahoma" panose="020B0604030504040204" pitchFamily="34" charset="0"/>
              </a:rPr>
              <a:t>B = AB+AB</a:t>
            </a:r>
            <a:endParaRPr lang="en-US" sz="2400">
              <a:latin typeface="Tahoma" panose="020B0604030504040204" pitchFamily="34" charset="0"/>
              <a:ea typeface="Tahoma" panose="020B0604030504040204" pitchFamily="34" charset="0"/>
              <a:cs typeface="Tahoma" panose="020B0604030504040204" pitchFamily="34" charset="0"/>
            </a:endParaRPr>
          </a:p>
        </p:txBody>
      </p:sp>
      <p:cxnSp>
        <p:nvCxnSpPr>
          <p:cNvPr id="6" name="Straight Connector 5"/>
          <p:cNvCxnSpPr/>
          <p:nvPr/>
        </p:nvCxnSpPr>
        <p:spPr>
          <a:xfrm>
            <a:off x="9927770" y="2756263"/>
            <a:ext cx="3918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037" y="3214095"/>
            <a:ext cx="4791744" cy="3181794"/>
          </a:xfrm>
          <a:prstGeom prst="rect">
            <a:avLst/>
          </a:prstGeom>
        </p:spPr>
      </p:pic>
      <p:cxnSp>
        <p:nvCxnSpPr>
          <p:cNvPr id="9" name="Straight Connector 8"/>
          <p:cNvCxnSpPr/>
          <p:nvPr/>
        </p:nvCxnSpPr>
        <p:spPr>
          <a:xfrm>
            <a:off x="8956763" y="2778033"/>
            <a:ext cx="5660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491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XNOR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XNOR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74641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dạng định nghĩa khác của cổng XNOR</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2636789"/>
            <a:ext cx="4391638" cy="1876687"/>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352" y="2641554"/>
            <a:ext cx="5058481" cy="1914792"/>
          </a:xfrm>
          <a:prstGeom prst="rect">
            <a:avLst/>
          </a:prstGeom>
        </p:spPr>
      </p:pic>
    </p:spTree>
    <p:extLst>
      <p:ext uri="{BB962C8B-B14F-4D97-AF65-F5344CB8AC3E}">
        <p14:creationId xmlns:p14="http://schemas.microsoft.com/office/powerpoint/2010/main" val="17034949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XNOR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XNOR logic gate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65497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IC thông dụng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4991222" y="5483135"/>
            <a:ext cx="3150668" cy="443247"/>
          </a:xfrm>
        </p:spPr>
        <p:txBody>
          <a:bodyPr>
            <a:normAutofit/>
          </a:bodyPr>
          <a:lstStyle/>
          <a:p>
            <a:pPr marL="457200" lvl="1" indent="0" algn="just">
              <a:buNone/>
            </a:pPr>
            <a:r>
              <a:rPr lang="en-US" sz="1600" i="1" smtClean="0">
                <a:solidFill>
                  <a:srgbClr val="FFFF00"/>
                </a:solidFill>
                <a:latin typeface="Tahoma" panose="020B0604030504040204" pitchFamily="34" charset="0"/>
                <a:ea typeface="Tahoma" panose="020B0604030504040204" pitchFamily="34" charset="0"/>
                <a:cs typeface="Tahoma" panose="020B0604030504040204" pitchFamily="34" charset="0"/>
              </a:rPr>
              <a:t>Sơ đồ IC 74LS266</a:t>
            </a:r>
            <a:endParaRPr lang="en-US" sz="1600" i="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08" y="2494910"/>
            <a:ext cx="2609147" cy="842416"/>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08" y="3669054"/>
            <a:ext cx="2610039" cy="693939"/>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451" y="2520591"/>
            <a:ext cx="3984097" cy="2713999"/>
          </a:xfrm>
          <a:prstGeom prst="rect">
            <a:avLst/>
          </a:prstGeom>
        </p:spPr>
      </p:pic>
    </p:spTree>
    <p:extLst>
      <p:ext uri="{BB962C8B-B14F-4D97-AF65-F5344CB8AC3E}">
        <p14:creationId xmlns:p14="http://schemas.microsoft.com/office/powerpoint/2010/main" val="10133090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4277914" cy="1478570"/>
          </a:xfrm>
        </p:spPr>
        <p:txBody>
          <a:bodyPr>
            <a:normAutofit/>
          </a:bodyPr>
          <a:lstStyle/>
          <a:p>
            <a:r>
              <a:rPr lang="en-US" sz="4400">
                <a:latin typeface="Rockwell" panose="02060603020205020403" pitchFamily="18" charset="0"/>
              </a:rPr>
              <a:t>Cổng logic</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8" y="1711235"/>
            <a:ext cx="10863355" cy="2429691"/>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Các cổng logic kỹ thuật số có sẵn trên thị trường </a:t>
            </a:r>
            <a:r>
              <a:rPr lang="en-US" sz="2400" smtClean="0">
                <a:latin typeface="Tahoma" panose="020B0604030504040204" pitchFamily="34" charset="0"/>
                <a:ea typeface="Tahoma" panose="020B0604030504040204" pitchFamily="34" charset="0"/>
                <a:cs typeface="Tahoma" panose="020B0604030504040204" pitchFamily="34" charset="0"/>
              </a:rPr>
              <a:t>thuộc về </a:t>
            </a:r>
            <a:r>
              <a:rPr lang="vi-VN" sz="2400" smtClean="0">
                <a:latin typeface="Tahoma" panose="020B0604030504040204" pitchFamily="34" charset="0"/>
                <a:ea typeface="Tahoma" panose="020B0604030504040204" pitchFamily="34" charset="0"/>
                <a:cs typeface="Tahoma" panose="020B0604030504040204" pitchFamily="34" charset="0"/>
              </a:rPr>
              <a:t>hai </a:t>
            </a:r>
            <a:r>
              <a:rPr lang="vi-VN" sz="2400">
                <a:latin typeface="Tahoma" panose="020B0604030504040204" pitchFamily="34" charset="0"/>
                <a:ea typeface="Tahoma" panose="020B0604030504040204" pitchFamily="34" charset="0"/>
                <a:cs typeface="Tahoma" panose="020B0604030504040204" pitchFamily="34" charset="0"/>
              </a:rPr>
              <a:t>họ hoặc dạng cơ bản, TTL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i="1">
                <a:latin typeface="Tahoma" panose="020B0604030504040204" pitchFamily="34" charset="0"/>
                <a:ea typeface="Tahoma" panose="020B0604030504040204" pitchFamily="34" charset="0"/>
                <a:cs typeface="Tahoma" panose="020B0604030504040204" pitchFamily="34" charset="0"/>
              </a:rPr>
              <a:t>Transistor-Transistor </a:t>
            </a:r>
            <a:r>
              <a:rPr lang="vi-VN" sz="2400" i="1" smtClean="0">
                <a:latin typeface="Tahoma" panose="020B0604030504040204" pitchFamily="34" charset="0"/>
                <a:ea typeface="Tahoma" panose="020B0604030504040204" pitchFamily="34" charset="0"/>
                <a:cs typeface="Tahoma" panose="020B0604030504040204" pitchFamily="34" charset="0"/>
              </a:rPr>
              <a:t>Logic</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như </a:t>
            </a:r>
            <a:r>
              <a:rPr lang="vi-VN" sz="2400">
                <a:latin typeface="Tahoma" panose="020B0604030504040204" pitchFamily="34" charset="0"/>
                <a:ea typeface="Tahoma" panose="020B0604030504040204" pitchFamily="34" charset="0"/>
                <a:cs typeface="Tahoma" panose="020B0604030504040204" pitchFamily="34" charset="0"/>
              </a:rPr>
              <a:t>sê-ri 7400 và </a:t>
            </a:r>
            <a:r>
              <a:rPr lang="vi-VN" sz="2400" smtClean="0">
                <a:latin typeface="Tahoma" panose="020B0604030504040204" pitchFamily="34" charset="0"/>
                <a:ea typeface="Tahoma" panose="020B0604030504040204" pitchFamily="34" charset="0"/>
                <a:cs typeface="Tahoma" panose="020B0604030504040204" pitchFamily="34" charset="0"/>
              </a:rPr>
              <a:t>CMOS</a:t>
            </a:r>
            <a:r>
              <a:rPr lang="en-US" sz="2400" smtClean="0">
                <a:latin typeface="Tahoma" panose="020B0604030504040204" pitchFamily="34" charset="0"/>
                <a:ea typeface="Tahoma" panose="020B0604030504040204" pitchFamily="34" charset="0"/>
                <a:cs typeface="Tahoma" panose="020B0604030504040204" pitchFamily="34" charset="0"/>
              </a:rPr>
              <a:t> (Comlex </a:t>
            </a:r>
            <a:r>
              <a:rPr lang="vi-VN" sz="2400" smtClean="0">
                <a:latin typeface="Tahoma" panose="020B0604030504040204" pitchFamily="34" charset="0"/>
                <a:ea typeface="Tahoma" panose="020B0604030504040204" pitchFamily="34" charset="0"/>
                <a:cs typeface="Tahoma" panose="020B0604030504040204" pitchFamily="34" charset="0"/>
              </a:rPr>
              <a:t>Metal-Oxide-Silico</a:t>
            </a:r>
            <a:r>
              <a:rPr lang="en-US" sz="2400" smtClean="0">
                <a:latin typeface="Tahoma" panose="020B0604030504040204" pitchFamily="34" charset="0"/>
                <a:ea typeface="Tahoma" panose="020B0604030504040204" pitchFamily="34" charset="0"/>
                <a:cs typeface="Tahoma" panose="020B0604030504040204" pitchFamily="34" charset="0"/>
              </a:rPr>
              <a:t>n)</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như</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dòng chip 4000.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Ký </a:t>
            </a:r>
            <a:r>
              <a:rPr lang="vi-VN" sz="2400">
                <a:latin typeface="Tahoma" panose="020B0604030504040204" pitchFamily="34" charset="0"/>
                <a:ea typeface="Tahoma" panose="020B0604030504040204" pitchFamily="34" charset="0"/>
                <a:cs typeface="Tahoma" panose="020B0604030504040204" pitchFamily="34" charset="0"/>
              </a:rPr>
              <a:t>hiệu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vi-VN" sz="2400">
                <a:latin typeface="Tahoma" panose="020B0604030504040204" pitchFamily="34" charset="0"/>
                <a:ea typeface="Tahoma" panose="020B0604030504040204" pitchFamily="34" charset="0"/>
                <a:cs typeface="Tahoma" panose="020B0604030504040204" pitchFamily="34" charset="0"/>
              </a:rPr>
              <a:t>hoặc CMOS đề cập đến công nghệ logic được sử dụng để sản xuất mạch tích hợp, (IC) hoặc </a:t>
            </a:r>
            <a:r>
              <a:rPr lang="en-US" sz="2400" smtClean="0">
                <a:latin typeface="Tahoma" panose="020B0604030504040204" pitchFamily="34" charset="0"/>
                <a:ea typeface="Tahoma" panose="020B0604030504040204" pitchFamily="34" charset="0"/>
                <a:cs typeface="Tahoma" panose="020B0604030504040204" pitchFamily="34" charset="0"/>
              </a:rPr>
              <a:t>c</a:t>
            </a:r>
            <a:r>
              <a:rPr lang="vi-VN" sz="2400" smtClean="0">
                <a:latin typeface="Tahoma" panose="020B0604030504040204" pitchFamily="34" charset="0"/>
                <a:ea typeface="Tahoma" panose="020B0604030504040204" pitchFamily="34" charset="0"/>
                <a:cs typeface="Tahoma" panose="020B0604030504040204" pitchFamily="34" charset="0"/>
              </a:rPr>
              <a:t>hip.</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Giới thiệu</a:t>
            </a:r>
          </a:p>
        </p:txBody>
      </p:sp>
      <p:pic>
        <p:nvPicPr>
          <p:cNvPr id="10" name="Picture 6" descr="74HC-74LS-UNL-IC Số – ampesh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311" y="4036425"/>
            <a:ext cx="2286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74HC595 DIP"/>
          <p:cNvPicPr>
            <a:picLocks noChangeAspect="1" noChangeArrowheads="1"/>
          </p:cNvPicPr>
          <p:nvPr/>
        </p:nvPicPr>
        <p:blipFill rotWithShape="1">
          <a:blip r:embed="rId3">
            <a:extLst>
              <a:ext uri="{28A0092B-C50C-407E-A947-70E740481C1C}">
                <a14:useLocalDpi xmlns:a14="http://schemas.microsoft.com/office/drawing/2010/main" val="0"/>
              </a:ext>
            </a:extLst>
          </a:blip>
          <a:srcRect b="14972"/>
          <a:stretch/>
        </p:blipFill>
        <p:spPr bwMode="auto">
          <a:xfrm>
            <a:off x="7316075" y="4036424"/>
            <a:ext cx="3643658" cy="228442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D4011 NAND Gate IC Pinouts, Alternatives, Features, Working ..."/>
          <p:cNvPicPr>
            <a:picLocks noChangeAspect="1" noChangeArrowheads="1"/>
          </p:cNvPicPr>
          <p:nvPr/>
        </p:nvPicPr>
        <p:blipFill rotWithShape="1">
          <a:blip r:embed="rId4">
            <a:extLst>
              <a:ext uri="{28A0092B-C50C-407E-A947-70E740481C1C}">
                <a14:useLocalDpi xmlns:a14="http://schemas.microsoft.com/office/drawing/2010/main" val="0"/>
              </a:ext>
            </a:extLst>
          </a:blip>
          <a:srcRect l="19687" t="24724" r="21912" b="21094"/>
          <a:stretch/>
        </p:blipFill>
        <p:spPr bwMode="auto">
          <a:xfrm>
            <a:off x="1563439" y="4036424"/>
            <a:ext cx="3409108" cy="2284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0744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Mạch so sánh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Mạch so sánh </a:t>
            </a:r>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2194793"/>
            <a:ext cx="5944430" cy="2067213"/>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1516" y="2194792"/>
            <a:ext cx="3977884" cy="3448361"/>
          </a:xfrm>
          <a:prstGeom prst="rect">
            <a:avLst/>
          </a:prstGeom>
        </p:spPr>
      </p:pic>
    </p:spTree>
    <p:extLst>
      <p:ext uri="{BB962C8B-B14F-4D97-AF65-F5344CB8AC3E}">
        <p14:creationId xmlns:p14="http://schemas.microsoft.com/office/powerpoint/2010/main" val="10451615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Mạch so sánh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Mạch so sánh </a:t>
            </a:r>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74641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dạng của mạch so sánh</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2481943"/>
            <a:ext cx="4311438" cy="2220686"/>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637" y="1735525"/>
            <a:ext cx="4210638" cy="4591691"/>
          </a:xfrm>
          <a:prstGeom prst="rect">
            <a:avLst/>
          </a:prstGeom>
        </p:spPr>
      </p:pic>
    </p:spTree>
    <p:extLst>
      <p:ext uri="{BB962C8B-B14F-4D97-AF65-F5344CB8AC3E}">
        <p14:creationId xmlns:p14="http://schemas.microsoft.com/office/powerpoint/2010/main" val="23947067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Cổng XNOR</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Mạch so sánh </a:t>
            </a:r>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65497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Một số IC thông dụng: TTL 74LS85 hay CMOS CD4063</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1371600" y="5324504"/>
            <a:ext cx="3150668" cy="443247"/>
          </a:xfrm>
        </p:spPr>
        <p:txBody>
          <a:bodyPr>
            <a:normAutofit/>
          </a:bodyPr>
          <a:lstStyle/>
          <a:p>
            <a:pPr marL="457200" lvl="1" indent="0" algn="just">
              <a:buNone/>
            </a:pPr>
            <a:r>
              <a:rPr lang="en-US" sz="1600" i="1" smtClean="0">
                <a:solidFill>
                  <a:srgbClr val="FFFF00"/>
                </a:solidFill>
                <a:latin typeface="Tahoma" panose="020B0604030504040204" pitchFamily="34" charset="0"/>
                <a:ea typeface="Tahoma" panose="020B0604030504040204" pitchFamily="34" charset="0"/>
                <a:cs typeface="Tahoma" panose="020B0604030504040204" pitchFamily="34" charset="0"/>
              </a:rPr>
              <a:t>Sơ đồ IC 74LS85</a:t>
            </a:r>
            <a:endParaRPr lang="en-US" sz="1600" i="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74LS85 - 4-Bit Magnitude Compar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18" y="2435947"/>
            <a:ext cx="3868315" cy="26455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42 IC 74LS85 (IC so sá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145" y="2385874"/>
            <a:ext cx="6318423" cy="349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1503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hợp kênh</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hợp kênh</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1753546"/>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Ghép </a:t>
            </a:r>
            <a:r>
              <a:rPr lang="vi-VN" sz="2400" smtClean="0">
                <a:latin typeface="Tahoma" panose="020B0604030504040204" pitchFamily="34" charset="0"/>
                <a:ea typeface="Tahoma" panose="020B0604030504040204" pitchFamily="34" charset="0"/>
                <a:cs typeface="Tahoma" panose="020B0604030504040204" pitchFamily="34" charset="0"/>
              </a:rPr>
              <a:t>kên</a:t>
            </a:r>
            <a:r>
              <a:rPr lang="en-US" sz="2400" smtClean="0">
                <a:latin typeface="Tahoma" panose="020B0604030504040204" pitchFamily="34" charset="0"/>
                <a:ea typeface="Tahoma" panose="020B0604030504040204" pitchFamily="34" charset="0"/>
                <a:cs typeface="Tahoma" panose="020B0604030504040204" pitchFamily="34" charset="0"/>
              </a:rPr>
              <a:t>h/Hợp kênh (Multiplexer/MUX/MPX)</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thuật ngữ chung được sử dụng để mô tả hoạt động gửi một hoặc nhiều tín hiệu tương </a:t>
            </a:r>
            <a:r>
              <a:rPr lang="vi-VN" sz="2400" smtClean="0">
                <a:latin typeface="Tahoma" panose="020B0604030504040204" pitchFamily="34" charset="0"/>
                <a:ea typeface="Tahoma" panose="020B0604030504040204" pitchFamily="34" charset="0"/>
                <a:cs typeface="Tahoma" panose="020B0604030504040204" pitchFamily="34" charset="0"/>
              </a:rPr>
              <a:t>tự</a:t>
            </a:r>
            <a:r>
              <a:rPr lang="en-US" sz="2400" smtClean="0">
                <a:latin typeface="Tahoma" panose="020B0604030504040204" pitchFamily="34" charset="0"/>
                <a:ea typeface="Tahoma" panose="020B0604030504040204" pitchFamily="34" charset="0"/>
                <a:cs typeface="Tahoma" panose="020B0604030504040204" pitchFamily="34" charset="0"/>
              </a:rPr>
              <a:t> (Analog)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hoặc tín hiệu </a:t>
            </a:r>
            <a:r>
              <a:rPr lang="vi-VN" sz="2400" smtClean="0">
                <a:latin typeface="Tahoma" panose="020B0604030504040204" pitchFamily="34" charset="0"/>
                <a:ea typeface="Tahoma" panose="020B0604030504040204" pitchFamily="34" charset="0"/>
                <a:cs typeface="Tahoma" panose="020B0604030504040204" pitchFamily="34" charset="0"/>
              </a:rPr>
              <a:t>số</a:t>
            </a:r>
            <a:r>
              <a:rPr lang="en-US" sz="2400" smtClean="0">
                <a:latin typeface="Tahoma" panose="020B0604030504040204" pitchFamily="34" charset="0"/>
                <a:ea typeface="Tahoma" panose="020B0604030504040204" pitchFamily="34" charset="0"/>
                <a:cs typeface="Tahoma" panose="020B0604030504040204" pitchFamily="34" charset="0"/>
              </a:rPr>
              <a:t> (Digital)</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qua một đường truyền chung ở các thời điểm hoặc tốc độ khác </a:t>
            </a:r>
            <a:r>
              <a:rPr lang="vi-VN" sz="2400" smtClean="0">
                <a:latin typeface="Tahoma" panose="020B0604030504040204" pitchFamily="34" charset="0"/>
                <a:ea typeface="Tahoma" panose="020B0604030504040204" pitchFamily="34" charset="0"/>
                <a:cs typeface="Tahoma" panose="020B0604030504040204" pitchFamily="34" charset="0"/>
              </a:rPr>
              <a:t>nhau.</a:t>
            </a:r>
            <a:r>
              <a:rPr lang="en-US" sz="2400" smtClean="0">
                <a:latin typeface="Tahoma" panose="020B0604030504040204" pitchFamily="34" charset="0"/>
                <a:ea typeface="Tahoma" panose="020B0604030504040204" pitchFamily="34" charset="0"/>
                <a:cs typeface="Tahoma" panose="020B0604030504040204" pitchFamily="34" charset="0"/>
              </a:rPr>
              <a:t> </a:t>
            </a:r>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3489072"/>
            <a:ext cx="6957559" cy="1958140"/>
          </a:xfrm>
        </p:spPr>
        <p:txBody>
          <a:bodyPr>
            <a:normAutofit/>
          </a:body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Bộ </a:t>
            </a:r>
            <a:r>
              <a:rPr lang="vi-VN" sz="2400">
                <a:latin typeface="Tahoma" panose="020B0604030504040204" pitchFamily="34" charset="0"/>
                <a:ea typeface="Tahoma" panose="020B0604030504040204" pitchFamily="34" charset="0"/>
                <a:cs typeface="Tahoma" panose="020B0604030504040204" pitchFamily="34" charset="0"/>
              </a:rPr>
              <a:t>ghép kênh hoạt động giống như các công tắc xoay nhiều vị trí hoạt động rất nhanh kết nối hoặc điều khiển nhiều </a:t>
            </a:r>
            <a:r>
              <a:rPr lang="vi-VN" sz="2400" smtClean="0">
                <a:latin typeface="Tahoma" panose="020B0604030504040204" pitchFamily="34" charset="0"/>
                <a:ea typeface="Tahoma" panose="020B0604030504040204" pitchFamily="34" charset="0"/>
                <a:cs typeface="Tahoma" panose="020B0604030504040204" pitchFamily="34" charset="0"/>
              </a:rPr>
              <a:t>đầu vào</a:t>
            </a:r>
            <a:r>
              <a:rPr lang="en-US" sz="2400" smtClean="0">
                <a:latin typeface="Tahoma" panose="020B0604030504040204" pitchFamily="34" charset="0"/>
                <a:ea typeface="Tahoma" panose="020B0604030504040204" pitchFamily="34" charset="0"/>
                <a:cs typeface="Tahoma" panose="020B0604030504040204" pitchFamily="34" charset="0"/>
              </a:rPr>
              <a:t> (2</a:t>
            </a:r>
            <a:r>
              <a:rPr lang="en-US" sz="2400" baseline="30000" smtClean="0">
                <a:latin typeface="Tahoma" panose="020B0604030504040204" pitchFamily="34" charset="0"/>
                <a:ea typeface="Tahoma" panose="020B0604030504040204" pitchFamily="34" charset="0"/>
                <a:cs typeface="Tahoma" panose="020B0604030504040204" pitchFamily="34" charset="0"/>
              </a:rPr>
              <a:t>n</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và chỉ có 1</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đầu ra.</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4367" y="3148730"/>
            <a:ext cx="3935281" cy="2298482"/>
          </a:xfrm>
          <a:prstGeom prst="rect">
            <a:avLst/>
          </a:prstGeom>
        </p:spPr>
      </p:pic>
    </p:spTree>
    <p:extLst>
      <p:ext uri="{BB962C8B-B14F-4D97-AF65-F5344CB8AC3E}">
        <p14:creationId xmlns:p14="http://schemas.microsoft.com/office/powerpoint/2010/main" val="17394880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hợp kênh</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hợp kênh</a:t>
            </a:r>
            <a:endParaRPr lang="nb-NO"/>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268302" cy="655772"/>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Sơ đồ nguyên lý:</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80" y="2281214"/>
            <a:ext cx="4239962" cy="3427389"/>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36" y="5745071"/>
            <a:ext cx="2600688" cy="295316"/>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877" y="5745071"/>
            <a:ext cx="1133633" cy="276264"/>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5522" y="1254762"/>
            <a:ext cx="4544059" cy="4582164"/>
          </a:xfrm>
          <a:prstGeom prst="rect">
            <a:avLst/>
          </a:prstGeom>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9181" y="5993794"/>
            <a:ext cx="2076740" cy="352474"/>
          </a:xfrm>
          <a:prstGeom prst="rect">
            <a:avLst/>
          </a:prstGeom>
        </p:spPr>
      </p:pic>
      <p:pic>
        <p:nvPicPr>
          <p:cNvPr id="11" name="Picture 10"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2461" y="2546312"/>
            <a:ext cx="2343477" cy="1790950"/>
          </a:xfrm>
          <a:prstGeom prst="rect">
            <a:avLst/>
          </a:prstGeom>
        </p:spPr>
      </p:pic>
    </p:spTree>
    <p:extLst>
      <p:ext uri="{BB962C8B-B14F-4D97-AF65-F5344CB8AC3E}">
        <p14:creationId xmlns:p14="http://schemas.microsoft.com/office/powerpoint/2010/main" val="17659570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hợp kênh</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hợp kênh</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589664"/>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Bộ hợp kênh 2</a:t>
            </a:r>
            <a:r>
              <a:rPr lang="en-US" sz="2400" baseline="30000" smtClean="0">
                <a:latin typeface="Tahoma" panose="020B0604030504040204" pitchFamily="34" charset="0"/>
                <a:ea typeface="Tahoma" panose="020B0604030504040204" pitchFamily="34" charset="0"/>
                <a:cs typeface="Tahoma" panose="020B0604030504040204" pitchFamily="34" charset="0"/>
              </a:rPr>
              <a:t>n</a:t>
            </a:r>
            <a:r>
              <a:rPr lang="en-US" sz="2400" smtClean="0">
                <a:latin typeface="Tahoma" panose="020B0604030504040204" pitchFamily="34" charset="0"/>
                <a:ea typeface="Tahoma" panose="020B0604030504040204" pitchFamily="34" charset="0"/>
                <a:cs typeface="Tahoma" panose="020B0604030504040204" pitchFamily="34" charset="0"/>
              </a:rPr>
              <a:t> đầu vào và n đầu ra:</a:t>
            </a:r>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2756925"/>
            <a:ext cx="4371113" cy="1958140"/>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IC số phổ biến: TTL 74LS153 có 4 đầu vào 1 đầu ra hay TTL 74LS151 </a:t>
            </a:r>
            <a:r>
              <a:rPr lang="en-US" sz="2400" smtClean="0">
                <a:latin typeface="Tahoma" panose="020B0604030504040204" pitchFamily="34" charset="0"/>
                <a:ea typeface="Tahoma" panose="020B0604030504040204" pitchFamily="34" charset="0"/>
                <a:cs typeface="Tahoma" panose="020B0604030504040204" pitchFamily="34" charset="0"/>
              </a:rPr>
              <a:t>có 8 đầu vào và 1 đầu ra.</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658080"/>
            <a:ext cx="3644537" cy="1886965"/>
          </a:xfrm>
          <a:prstGeom prst="rect">
            <a:avLst/>
          </a:prstGeom>
        </p:spPr>
      </p:pic>
      <p:pic>
        <p:nvPicPr>
          <p:cNvPr id="2050" name="Picture 2" descr="Solved: Use A 4-to-1 Multiplexer (74LS153) To Implement Th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602" y="2756925"/>
            <a:ext cx="6410461" cy="305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4870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hợp kênh</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hợp kênh - Ứng dụng</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589664"/>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Bộ khuếch đại có điều chỉnh</a:t>
            </a:r>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53138" y="2325189"/>
            <a:ext cx="5323719" cy="3095235"/>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Trong sơ đồ này, điện áp đầu vào được khuếch đại đảo ở đầu ra tùy thuộc vào Rin và Rf theo thông số của Op-am.</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Hệ số khuếch đại phụ thuộc vào các Rfi ở đầu vào – của Op-am</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838" y="1292998"/>
            <a:ext cx="6091386" cy="3762327"/>
          </a:xfrm>
          <a:prstGeom prst="rect">
            <a:avLst/>
          </a:prstGeom>
        </p:spPr>
      </p:pic>
    </p:spTree>
    <p:extLst>
      <p:ext uri="{BB962C8B-B14F-4D97-AF65-F5344CB8AC3E}">
        <p14:creationId xmlns:p14="http://schemas.microsoft.com/office/powerpoint/2010/main" val="2584423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PHÂN kênh</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phân kênh</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1753546"/>
          </a:xfrm>
        </p:spPr>
        <p:txBody>
          <a:bodyPr>
            <a:normAutofit lnSpcReduction="10000"/>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Tách</a:t>
            </a:r>
            <a:r>
              <a:rPr lang="vi-VN" sz="2400" smtClean="0">
                <a:latin typeface="Tahoma" panose="020B0604030504040204" pitchFamily="34" charset="0"/>
                <a:ea typeface="Tahoma" panose="020B0604030504040204" pitchFamily="34" charset="0"/>
                <a:cs typeface="Tahoma" panose="020B0604030504040204" pitchFamily="34" charset="0"/>
              </a:rPr>
              <a:t> kên</a:t>
            </a:r>
            <a:r>
              <a:rPr lang="en-US" sz="2400" smtClean="0">
                <a:latin typeface="Tahoma" panose="020B0604030504040204" pitchFamily="34" charset="0"/>
                <a:ea typeface="Tahoma" panose="020B0604030504040204" pitchFamily="34" charset="0"/>
                <a:cs typeface="Tahoma" panose="020B0604030504040204" pitchFamily="34" charset="0"/>
              </a:rPr>
              <a:t>h/Phân kênh (Demultiplexer/DeMUX)</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thuật ngữ chung được sử dụng để mô tả hoạt động gửi một </a:t>
            </a:r>
            <a:r>
              <a:rPr lang="vi-VN" sz="2400" smtClean="0">
                <a:latin typeface="Tahoma" panose="020B0604030504040204" pitchFamily="34" charset="0"/>
                <a:ea typeface="Tahoma" panose="020B0604030504040204" pitchFamily="34" charset="0"/>
                <a:cs typeface="Tahoma" panose="020B0604030504040204" pitchFamily="34" charset="0"/>
              </a:rPr>
              <a:t>tương tự</a:t>
            </a:r>
            <a:r>
              <a:rPr lang="en-US" sz="2400" smtClean="0">
                <a:latin typeface="Tahoma" panose="020B0604030504040204" pitchFamily="34" charset="0"/>
                <a:ea typeface="Tahoma" panose="020B0604030504040204" pitchFamily="34" charset="0"/>
                <a:cs typeface="Tahoma" panose="020B0604030504040204" pitchFamily="34" charset="0"/>
              </a:rPr>
              <a:t> (Analog)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hoặc tín hiệu </a:t>
            </a:r>
            <a:r>
              <a:rPr lang="vi-VN" sz="2400" smtClean="0">
                <a:latin typeface="Tahoma" panose="020B0604030504040204" pitchFamily="34" charset="0"/>
                <a:ea typeface="Tahoma" panose="020B0604030504040204" pitchFamily="34" charset="0"/>
                <a:cs typeface="Tahoma" panose="020B0604030504040204" pitchFamily="34" charset="0"/>
              </a:rPr>
              <a:t>số</a:t>
            </a:r>
            <a:r>
              <a:rPr lang="en-US" sz="2400" smtClean="0">
                <a:latin typeface="Tahoma" panose="020B0604030504040204" pitchFamily="34" charset="0"/>
                <a:ea typeface="Tahoma" panose="020B0604030504040204" pitchFamily="34" charset="0"/>
                <a:cs typeface="Tahoma" panose="020B0604030504040204" pitchFamily="34" charset="0"/>
              </a:rPr>
              <a:t> (Digital)</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qua một đường truyền chung </a:t>
            </a:r>
            <a:r>
              <a:rPr lang="en-US" sz="2400" smtClean="0">
                <a:latin typeface="Tahoma" panose="020B0604030504040204" pitchFamily="34" charset="0"/>
                <a:ea typeface="Tahoma" panose="020B0604030504040204" pitchFamily="34" charset="0"/>
                <a:cs typeface="Tahoma" panose="020B0604030504040204" pitchFamily="34" charset="0"/>
              </a:rPr>
              <a:t>tới các đầu ra </a:t>
            </a:r>
            <a:r>
              <a:rPr lang="vi-VN" sz="2400" smtClean="0">
                <a:latin typeface="Tahoma" panose="020B0604030504040204" pitchFamily="34" charset="0"/>
                <a:ea typeface="Tahoma" panose="020B0604030504040204" pitchFamily="34" charset="0"/>
                <a:cs typeface="Tahoma" panose="020B0604030504040204" pitchFamily="34" charset="0"/>
              </a:rPr>
              <a:t>ở </a:t>
            </a:r>
            <a:r>
              <a:rPr lang="vi-VN" sz="2400">
                <a:latin typeface="Tahoma" panose="020B0604030504040204" pitchFamily="34" charset="0"/>
                <a:ea typeface="Tahoma" panose="020B0604030504040204" pitchFamily="34" charset="0"/>
                <a:cs typeface="Tahoma" panose="020B0604030504040204" pitchFamily="34" charset="0"/>
              </a:rPr>
              <a:t>các thời điểm hoặc tốc độ khác </a:t>
            </a:r>
            <a:r>
              <a:rPr lang="vi-VN" sz="2400" smtClean="0">
                <a:latin typeface="Tahoma" panose="020B0604030504040204" pitchFamily="34" charset="0"/>
                <a:ea typeface="Tahoma" panose="020B0604030504040204" pitchFamily="34" charset="0"/>
                <a:cs typeface="Tahoma" panose="020B0604030504040204" pitchFamily="34" charset="0"/>
              </a:rPr>
              <a:t>nhau.</a:t>
            </a:r>
            <a:r>
              <a:rPr lang="en-US" sz="2400" smtClean="0">
                <a:latin typeface="Tahoma" panose="020B0604030504040204" pitchFamily="34" charset="0"/>
                <a:ea typeface="Tahoma" panose="020B0604030504040204" pitchFamily="34" charset="0"/>
                <a:cs typeface="Tahoma" panose="020B0604030504040204" pitchFamily="34" charset="0"/>
              </a:rPr>
              <a:t> </a:t>
            </a:r>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3489072"/>
            <a:ext cx="6957559" cy="1958140"/>
          </a:xfrm>
        </p:spPr>
        <p:txBody>
          <a:bodyPr>
            <a:normAutofit/>
          </a:body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Bộ </a:t>
            </a:r>
            <a:r>
              <a:rPr lang="en-US" sz="2400" smtClean="0">
                <a:latin typeface="Tahoma" panose="020B0604030504040204" pitchFamily="34" charset="0"/>
                <a:ea typeface="Tahoma" panose="020B0604030504040204" pitchFamily="34" charset="0"/>
                <a:cs typeface="Tahoma" panose="020B0604030504040204" pitchFamily="34" charset="0"/>
              </a:rPr>
              <a:t>phân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kênh hoạt động giống như các công tắc xoay nhiều vị trí hoạt động rất nhanh kết nối hoặc điều khiển </a:t>
            </a:r>
            <a:r>
              <a:rPr lang="en-US" sz="2400" smtClean="0">
                <a:latin typeface="Tahoma" panose="020B0604030504040204" pitchFamily="34" charset="0"/>
                <a:ea typeface="Tahoma" panose="020B0604030504040204" pitchFamily="34" charset="0"/>
                <a:cs typeface="Tahoma" panose="020B0604030504040204" pitchFamily="34" charset="0"/>
              </a:rPr>
              <a:t>1</a:t>
            </a:r>
            <a:r>
              <a:rPr lang="vi-VN" sz="2400" smtClean="0">
                <a:latin typeface="Tahoma" panose="020B0604030504040204" pitchFamily="34" charset="0"/>
                <a:ea typeface="Tahoma" panose="020B0604030504040204" pitchFamily="34" charset="0"/>
                <a:cs typeface="Tahoma" panose="020B0604030504040204" pitchFamily="34" charset="0"/>
              </a:rPr>
              <a:t> đầu vào</a:t>
            </a:r>
            <a:r>
              <a:rPr lang="en-US" sz="2400" smtClean="0">
                <a:latin typeface="Tahoma" panose="020B0604030504040204" pitchFamily="34" charset="0"/>
                <a:ea typeface="Tahoma" panose="020B0604030504040204" pitchFamily="34" charset="0"/>
                <a:cs typeface="Tahoma" panose="020B0604030504040204" pitchFamily="34" charset="0"/>
              </a:rPr>
              <a:t> và có nhiều (2</a:t>
            </a:r>
            <a:r>
              <a:rPr lang="en-US" sz="2400" baseline="30000" smtClean="0">
                <a:latin typeface="Tahoma" panose="020B0604030504040204" pitchFamily="34" charset="0"/>
                <a:ea typeface="Tahoma" panose="020B0604030504040204" pitchFamily="34" charset="0"/>
                <a:cs typeface="Tahoma" panose="020B0604030504040204" pitchFamily="34" charset="0"/>
              </a:rPr>
              <a:t>n</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đầu ra.</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0686" y="3076802"/>
            <a:ext cx="3896890" cy="2000792"/>
          </a:xfrm>
          <a:prstGeom prst="rect">
            <a:avLst/>
          </a:prstGeom>
        </p:spPr>
      </p:pic>
    </p:spTree>
    <p:extLst>
      <p:ext uri="{BB962C8B-B14F-4D97-AF65-F5344CB8AC3E}">
        <p14:creationId xmlns:p14="http://schemas.microsoft.com/office/powerpoint/2010/main" val="2147335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phân kênh</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phân kênh</a:t>
            </a:r>
            <a:endParaRPr lang="nb-NO"/>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268302" cy="655772"/>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Sơ đồ nguyên lý:</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945" y="2269728"/>
            <a:ext cx="2899038" cy="3373025"/>
          </a:xfrm>
          <a:prstGeom prst="rect">
            <a:avLst/>
          </a:prstGeo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945" y="5725229"/>
            <a:ext cx="2899038" cy="344771"/>
          </a:xfrm>
          <a:prstGeom prst="rect">
            <a:avLst/>
          </a:prstGeom>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0707" y="2269727"/>
            <a:ext cx="2877922" cy="3393184"/>
          </a:xfrm>
          <a:prstGeom prst="rect">
            <a:avLst/>
          </a:prstGeom>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4353" y="2279806"/>
            <a:ext cx="4372441" cy="3373025"/>
          </a:xfrm>
          <a:prstGeom prst="rect">
            <a:avLst/>
          </a:prstGeom>
        </p:spPr>
      </p:pic>
    </p:spTree>
    <p:extLst>
      <p:ext uri="{BB962C8B-B14F-4D97-AF65-F5344CB8AC3E}">
        <p14:creationId xmlns:p14="http://schemas.microsoft.com/office/powerpoint/2010/main" val="24818583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phân kênh</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phân kênh</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589664"/>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Bộ phân kênh n đầu vào và </a:t>
            </a:r>
            <a:r>
              <a:rPr lang="en-US" sz="2400">
                <a:latin typeface="Tahoma" panose="020B0604030504040204" pitchFamily="34" charset="0"/>
                <a:ea typeface="Tahoma" panose="020B0604030504040204" pitchFamily="34" charset="0"/>
                <a:cs typeface="Tahoma" panose="020B0604030504040204" pitchFamily="34" charset="0"/>
              </a:rPr>
              <a:t>2</a:t>
            </a:r>
            <a:r>
              <a:rPr lang="en-US" sz="2400" baseline="30000">
                <a:latin typeface="Tahoma" panose="020B0604030504040204" pitchFamily="34" charset="0"/>
                <a:ea typeface="Tahoma" panose="020B0604030504040204" pitchFamily="34" charset="0"/>
                <a:cs typeface="Tahoma" panose="020B0604030504040204" pitchFamily="34" charset="0"/>
              </a:rPr>
              <a:t>n</a:t>
            </a:r>
            <a:r>
              <a:rPr lang="en-US" sz="2400" smtClean="0">
                <a:latin typeface="Tahoma" panose="020B0604030504040204" pitchFamily="34" charset="0"/>
                <a:ea typeface="Tahoma" panose="020B0604030504040204" pitchFamily="34" charset="0"/>
                <a:cs typeface="Tahoma" panose="020B0604030504040204" pitchFamily="34" charset="0"/>
              </a:rPr>
              <a:t> đầu ra:</a:t>
            </a:r>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2756924"/>
            <a:ext cx="4371113" cy="2912355"/>
          </a:xfrm>
        </p:spPr>
        <p:txBody>
          <a:bodyPr>
            <a:normAutofit/>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IC số phổ biến: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2" algn="just"/>
            <a:r>
              <a:rPr lang="en-US" sz="2200" smtClean="0">
                <a:latin typeface="Tahoma" panose="020B0604030504040204" pitchFamily="34" charset="0"/>
                <a:ea typeface="Tahoma" panose="020B0604030504040204" pitchFamily="34" charset="0"/>
                <a:cs typeface="Tahoma" panose="020B0604030504040204" pitchFamily="34" charset="0"/>
              </a:rPr>
              <a:t>TTL 74LS154: 4 ~ 16</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TTL 74138: 1 ~ 8</a:t>
            </a:r>
          </a:p>
          <a:p>
            <a:pPr lvl="2" algn="just"/>
            <a:r>
              <a:rPr lang="en-US" sz="2200" smtClean="0">
                <a:latin typeface="Tahoma" panose="020B0604030504040204" pitchFamily="34" charset="0"/>
                <a:ea typeface="Tahoma" panose="020B0604030504040204" pitchFamily="34" charset="0"/>
                <a:cs typeface="Tahoma" panose="020B0604030504040204" pitchFamily="34" charset="0"/>
              </a:rPr>
              <a:t>TTL 74139: 1 ~ 4</a:t>
            </a:r>
          </a:p>
          <a:p>
            <a:pPr lvl="2" algn="just"/>
            <a:r>
              <a:rPr lang="en-US" sz="2200">
                <a:latin typeface="Tahoma" panose="020B0604030504040204" pitchFamily="34" charset="0"/>
                <a:ea typeface="Tahoma" panose="020B0604030504040204" pitchFamily="34" charset="0"/>
                <a:cs typeface="Tahoma" panose="020B0604030504040204" pitchFamily="34" charset="0"/>
              </a:rPr>
              <a:t>CMOS </a:t>
            </a:r>
            <a:r>
              <a:rPr lang="en-US" sz="2200" smtClean="0">
                <a:latin typeface="Tahoma" panose="020B0604030504040204" pitchFamily="34" charset="0"/>
                <a:ea typeface="Tahoma" panose="020B0604030504040204" pitchFamily="34" charset="0"/>
                <a:cs typeface="Tahoma" panose="020B0604030504040204" pitchFamily="34" charset="0"/>
              </a:rPr>
              <a:t>CD4514: 1 ~ 16</a:t>
            </a:r>
            <a:endParaRPr lang="en-US" sz="2200">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74LS154 4 to 16 Line Decoder/Demultiplexer DIP24 - Linh Kiện 3M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17" y="2743838"/>
            <a:ext cx="1917372" cy="16412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340" y="1503184"/>
            <a:ext cx="5732362" cy="3748083"/>
          </a:xfrm>
          <a:prstGeom prst="rect">
            <a:avLst/>
          </a:prstGeom>
        </p:spPr>
      </p:pic>
    </p:spTree>
    <p:extLst>
      <p:ext uri="{BB962C8B-B14F-4D97-AF65-F5344CB8AC3E}">
        <p14:creationId xmlns:p14="http://schemas.microsoft.com/office/powerpoint/2010/main" val="1899472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4277914" cy="1478570"/>
          </a:xfrm>
        </p:spPr>
        <p:txBody>
          <a:bodyPr>
            <a:normAutofit/>
          </a:bodyPr>
          <a:lstStyle/>
          <a:p>
            <a:r>
              <a:rPr lang="en-US" sz="4400">
                <a:latin typeface="Rockwell" panose="02060603020205020403" pitchFamily="18" charset="0"/>
              </a:rPr>
              <a:t>Cổng logic</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8" y="1711235"/>
            <a:ext cx="10863355" cy="4127862"/>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Dù </a:t>
            </a:r>
            <a:r>
              <a:rPr lang="vi-VN" sz="2400" smtClean="0">
                <a:latin typeface="Tahoma" panose="020B0604030504040204" pitchFamily="34" charset="0"/>
                <a:ea typeface="Tahoma" panose="020B0604030504040204" pitchFamily="34" charset="0"/>
                <a:cs typeface="Tahoma" panose="020B0604030504040204" pitchFamily="34" charset="0"/>
              </a:rPr>
              <a:t>công </a:t>
            </a:r>
            <a:r>
              <a:rPr lang="vi-VN" sz="2400">
                <a:latin typeface="Tahoma" panose="020B0604030504040204" pitchFamily="34" charset="0"/>
                <a:ea typeface="Tahoma" panose="020B0604030504040204" pitchFamily="34" charset="0"/>
                <a:cs typeface="Tahoma" panose="020B0604030504040204" pitchFamily="34" charset="0"/>
              </a:rPr>
              <a:t>nghệ TTL </a:t>
            </a:r>
            <a:r>
              <a:rPr lang="en-US" sz="2400" smtClean="0">
                <a:latin typeface="Tahoma" panose="020B0604030504040204" pitchFamily="34" charset="0"/>
                <a:ea typeface="Tahoma" panose="020B0604030504040204" pitchFamily="34" charset="0"/>
                <a:cs typeface="Tahoma" panose="020B0604030504040204" pitchFamily="34" charset="0"/>
              </a:rPr>
              <a:t>hay</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CMOS, các cổng logic </a:t>
            </a:r>
            <a:r>
              <a:rPr lang="vi-VN" sz="2400" smtClean="0">
                <a:latin typeface="Tahoma" panose="020B0604030504040204" pitchFamily="34" charset="0"/>
                <a:ea typeface="Tahoma" panose="020B0604030504040204" pitchFamily="34" charset="0"/>
                <a:cs typeface="Tahoma" panose="020B0604030504040204" pitchFamily="34" charset="0"/>
              </a:rPr>
              <a:t>đơn </a:t>
            </a:r>
            <a:r>
              <a:rPr lang="vi-VN" sz="2400">
                <a:latin typeface="Tahoma" panose="020B0604030504040204" pitchFamily="34" charset="0"/>
                <a:ea typeface="Tahoma" panose="020B0604030504040204" pitchFamily="34" charset="0"/>
                <a:cs typeface="Tahoma" panose="020B0604030504040204" pitchFamily="34" charset="0"/>
              </a:rPr>
              <a:t>giản cũng </a:t>
            </a:r>
            <a:r>
              <a:rPr lang="en-US" sz="2400" smtClean="0">
                <a:latin typeface="Tahoma" panose="020B0604030504040204" pitchFamily="34" charset="0"/>
                <a:ea typeface="Tahoma" panose="020B0604030504040204" pitchFamily="34" charset="0"/>
                <a:cs typeface="Tahoma" panose="020B0604030504040204" pitchFamily="34" charset="0"/>
              </a:rPr>
              <a:t>đều</a:t>
            </a:r>
            <a:r>
              <a:rPr lang="vi-VN" sz="2400" smtClean="0">
                <a:latin typeface="Tahoma" panose="020B0604030504040204" pitchFamily="34" charset="0"/>
                <a:ea typeface="Tahoma" panose="020B0604030504040204" pitchFamily="34" charset="0"/>
                <a:cs typeface="Tahoma" panose="020B0604030504040204" pitchFamily="34" charset="0"/>
              </a:rPr>
              <a:t> được </a:t>
            </a:r>
            <a:r>
              <a:rPr lang="vi-VN" sz="2400">
                <a:latin typeface="Tahoma" panose="020B0604030504040204" pitchFamily="34" charset="0"/>
                <a:ea typeface="Tahoma" panose="020B0604030504040204" pitchFamily="34" charset="0"/>
                <a:cs typeface="Tahoma" panose="020B0604030504040204" pitchFamily="34" charset="0"/>
              </a:rPr>
              <a:t>tạo ra bằng cách kết nối các điốt, bóng bán dẫn và điện trở với nhau để tạo ra các cổng logic </a:t>
            </a:r>
            <a:r>
              <a:rPr lang="vi-VN" sz="2400" smtClean="0">
                <a:latin typeface="Tahoma" panose="020B0604030504040204" pitchFamily="34" charset="0"/>
                <a:ea typeface="Tahoma" panose="020B0604030504040204" pitchFamily="34" charset="0"/>
                <a:cs typeface="Tahoma" panose="020B0604030504040204" pitchFamily="34" charset="0"/>
              </a:rPr>
              <a:t>RTL</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Resistor-Transistor </a:t>
            </a:r>
            <a:r>
              <a:rPr lang="vi-VN" sz="2400" smtClean="0">
                <a:latin typeface="Tahoma" panose="020B0604030504040204" pitchFamily="34" charset="0"/>
                <a:ea typeface="Tahoma" panose="020B0604030504040204" pitchFamily="34" charset="0"/>
                <a:cs typeface="Tahoma" panose="020B0604030504040204" pitchFamily="34" charset="0"/>
              </a:rPr>
              <a:t>logic</a:t>
            </a:r>
            <a:r>
              <a:rPr lang="en-US" sz="2400" smtClean="0">
                <a:latin typeface="Tahoma" panose="020B0604030504040204" pitchFamily="34" charset="0"/>
                <a:ea typeface="Tahoma" panose="020B0604030504040204" pitchFamily="34" charset="0"/>
                <a:cs typeface="Tahoma" panose="020B0604030504040204" pitchFamily="34" charset="0"/>
              </a:rPr>
              <a:t>) hay</a:t>
            </a:r>
            <a:r>
              <a:rPr lang="vi-VN" sz="2400" smtClean="0">
                <a:latin typeface="Tahoma" panose="020B0604030504040204" pitchFamily="34" charset="0"/>
                <a:ea typeface="Tahoma" panose="020B0604030504040204" pitchFamily="34" charset="0"/>
                <a:cs typeface="Tahoma" panose="020B0604030504040204" pitchFamily="34" charset="0"/>
              </a:rPr>
              <a:t> DTL</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Diode-Transistor </a:t>
            </a:r>
            <a:r>
              <a:rPr lang="vi-VN" sz="2400" smtClean="0">
                <a:latin typeface="Tahoma" panose="020B0604030504040204" pitchFamily="34" charset="0"/>
                <a:ea typeface="Tahoma" panose="020B0604030504040204" pitchFamily="34" charset="0"/>
                <a:cs typeface="Tahoma" panose="020B0604030504040204" pitchFamily="34" charset="0"/>
              </a:rPr>
              <a:t>logic</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hoặc </a:t>
            </a:r>
            <a:r>
              <a:rPr lang="vi-VN" sz="2400" smtClean="0">
                <a:latin typeface="Tahoma" panose="020B0604030504040204" pitchFamily="34" charset="0"/>
                <a:ea typeface="Tahoma" panose="020B0604030504040204" pitchFamily="34" charset="0"/>
                <a:cs typeface="Tahoma" panose="020B0604030504040204" pitchFamily="34" charset="0"/>
              </a:rPr>
              <a:t>ECL</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Emitter-Coupled </a:t>
            </a:r>
            <a:r>
              <a:rPr lang="vi-VN" sz="2400" smtClean="0">
                <a:latin typeface="Tahoma" panose="020B0604030504040204" pitchFamily="34" charset="0"/>
                <a:ea typeface="Tahoma" panose="020B0604030504040204" pitchFamily="34" charset="0"/>
                <a:cs typeface="Tahoma" panose="020B0604030504040204" pitchFamily="34" charset="0"/>
              </a:rPr>
              <a:t>logic</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Mạch tích hợp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IC</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là tên gọi </a:t>
            </a:r>
            <a:r>
              <a:rPr lang="vi-VN" sz="2400" smtClean="0">
                <a:latin typeface="Tahoma" panose="020B0604030504040204" pitchFamily="34" charset="0"/>
                <a:ea typeface="Tahoma" panose="020B0604030504040204" pitchFamily="34" charset="0"/>
                <a:cs typeface="Tahoma" panose="020B0604030504040204" pitchFamily="34" charset="0"/>
              </a:rPr>
              <a:t>phổ biến</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có </a:t>
            </a:r>
            <a:r>
              <a:rPr lang="vi-VN" sz="2400">
                <a:latin typeface="Tahoma" panose="020B0604030504040204" pitchFamily="34" charset="0"/>
                <a:ea typeface="Tahoma" panose="020B0604030504040204" pitchFamily="34" charset="0"/>
                <a:cs typeface="Tahoma" panose="020B0604030504040204" pitchFamily="34" charset="0"/>
              </a:rPr>
              <a:t>thể được </a:t>
            </a:r>
            <a:r>
              <a:rPr lang="en-US" sz="2400" smtClean="0">
                <a:latin typeface="Tahoma" panose="020B0604030504040204" pitchFamily="34" charset="0"/>
                <a:ea typeface="Tahoma" panose="020B0604030504040204" pitchFamily="34" charset="0"/>
                <a:cs typeface="Tahoma" panose="020B0604030504040204" pitchFamily="34" charset="0"/>
              </a:rPr>
              <a:t>phân thành các họ</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theo số lượng bóng bán </a:t>
            </a:r>
            <a:r>
              <a:rPr lang="vi-VN" sz="2400" smtClean="0">
                <a:latin typeface="Tahoma" panose="020B0604030504040204" pitchFamily="34" charset="0"/>
                <a:ea typeface="Tahoma" panose="020B0604030504040204" pitchFamily="34" charset="0"/>
                <a:cs typeface="Tahoma" panose="020B0604030504040204" pitchFamily="34" charset="0"/>
              </a:rPr>
              <a:t>dẫn. </a:t>
            </a:r>
            <a:r>
              <a:rPr lang="vi-VN" sz="2400">
                <a:latin typeface="Tahoma" panose="020B0604030504040204" pitchFamily="34" charset="0"/>
                <a:ea typeface="Tahoma" panose="020B0604030504040204" pitchFamily="34" charset="0"/>
                <a:cs typeface="Tahoma" panose="020B0604030504040204" pitchFamily="34" charset="0"/>
              </a:rPr>
              <a:t>Ví dụ, một cổng AND đơn giản </a:t>
            </a:r>
            <a:r>
              <a:rPr lang="vi-VN" sz="2400" smtClean="0">
                <a:latin typeface="Tahoma" panose="020B0604030504040204" pitchFamily="34" charset="0"/>
                <a:ea typeface="Tahoma" panose="020B0604030504040204" pitchFamily="34" charset="0"/>
                <a:cs typeface="Tahoma" panose="020B0604030504040204" pitchFamily="34" charset="0"/>
              </a:rPr>
              <a:t>chỉ </a:t>
            </a:r>
            <a:r>
              <a:rPr lang="en-US" sz="2400" smtClean="0">
                <a:latin typeface="Tahoma" panose="020B0604030504040204" pitchFamily="34" charset="0"/>
                <a:ea typeface="Tahoma" panose="020B0604030504040204" pitchFamily="34" charset="0"/>
                <a:cs typeface="Tahoma" panose="020B0604030504040204" pitchFamily="34" charset="0"/>
              </a:rPr>
              <a:t>có </a:t>
            </a:r>
            <a:r>
              <a:rPr lang="vi-VN" sz="2400" smtClean="0">
                <a:latin typeface="Tahoma" panose="020B0604030504040204" pitchFamily="34" charset="0"/>
                <a:ea typeface="Tahoma" panose="020B0604030504040204" pitchFamily="34" charset="0"/>
                <a:cs typeface="Tahoma" panose="020B0604030504040204" pitchFamily="34" charset="0"/>
              </a:rPr>
              <a:t>vài </a:t>
            </a:r>
            <a:r>
              <a:rPr lang="en-US" sz="2400" smtClean="0">
                <a:latin typeface="Tahoma" panose="020B0604030504040204" pitchFamily="34" charset="0"/>
                <a:ea typeface="Tahoma" panose="020B0604030504040204" pitchFamily="34" charset="0"/>
                <a:cs typeface="Tahoma" panose="020B0604030504040204" pitchFamily="34" charset="0"/>
              </a:rPr>
              <a:t>transistor</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nhưng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một bộ vi xử lý </a:t>
            </a:r>
            <a:r>
              <a:rPr lang="vi-VN" sz="2400" smtClean="0">
                <a:latin typeface="Tahoma" panose="020B0604030504040204" pitchFamily="34" charset="0"/>
                <a:ea typeface="Tahoma" panose="020B0604030504040204" pitchFamily="34" charset="0"/>
                <a:cs typeface="Tahoma" panose="020B0604030504040204" pitchFamily="34" charset="0"/>
              </a:rPr>
              <a:t>có </a:t>
            </a:r>
            <a:r>
              <a:rPr lang="vi-VN" sz="2400">
                <a:latin typeface="Tahoma" panose="020B0604030504040204" pitchFamily="34" charset="0"/>
                <a:ea typeface="Tahoma" panose="020B0604030504040204" pitchFamily="34" charset="0"/>
                <a:cs typeface="Tahoma" panose="020B0604030504040204" pitchFamily="34" charset="0"/>
              </a:rPr>
              <a:t>thể </a:t>
            </a:r>
            <a:r>
              <a:rPr lang="en-US" sz="2400" smtClean="0">
                <a:latin typeface="Tahoma" panose="020B0604030504040204" pitchFamily="34" charset="0"/>
                <a:ea typeface="Tahoma" panose="020B0604030504040204" pitchFamily="34" charset="0"/>
                <a:cs typeface="Tahoma" panose="020B0604030504040204" pitchFamily="34" charset="0"/>
              </a:rPr>
              <a:t>có</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hàng </a:t>
            </a:r>
            <a:r>
              <a:rPr lang="vi-VN" sz="2400" smtClean="0">
                <a:latin typeface="Tahoma" panose="020B0604030504040204" pitchFamily="34" charset="0"/>
                <a:ea typeface="Tahoma" panose="020B0604030504040204" pitchFamily="34" charset="0"/>
                <a:cs typeface="Tahoma" panose="020B0604030504040204" pitchFamily="34" charset="0"/>
              </a:rPr>
              <a:t>ngàn. </a:t>
            </a:r>
            <a:r>
              <a:rPr lang="vi-VN" sz="2400">
                <a:latin typeface="Tahoma" panose="020B0604030504040204" pitchFamily="34" charset="0"/>
                <a:ea typeface="Tahoma" panose="020B0604030504040204" pitchFamily="34" charset="0"/>
                <a:cs typeface="Tahoma" panose="020B0604030504040204" pitchFamily="34" charset="0"/>
              </a:rPr>
              <a:t>Các </a:t>
            </a:r>
            <a:r>
              <a:rPr lang="en-US" sz="2400" smtClean="0">
                <a:latin typeface="Tahoma" panose="020B0604030504040204" pitchFamily="34" charset="0"/>
                <a:ea typeface="Tahoma" panose="020B0604030504040204" pitchFamily="34" charset="0"/>
                <a:cs typeface="Tahoma" panose="020B0604030504040204" pitchFamily="34" charset="0"/>
              </a:rPr>
              <a:t>IC </a:t>
            </a:r>
            <a:r>
              <a:rPr lang="vi-VN" sz="2400" smtClean="0">
                <a:latin typeface="Tahoma" panose="020B0604030504040204" pitchFamily="34" charset="0"/>
                <a:ea typeface="Tahoma" panose="020B0604030504040204" pitchFamily="34" charset="0"/>
                <a:cs typeface="Tahoma" panose="020B0604030504040204" pitchFamily="34" charset="0"/>
              </a:rPr>
              <a:t>được </a:t>
            </a:r>
            <a:r>
              <a:rPr lang="vi-VN" sz="2400">
                <a:latin typeface="Tahoma" panose="020B0604030504040204" pitchFamily="34" charset="0"/>
                <a:ea typeface="Tahoma" panose="020B0604030504040204" pitchFamily="34" charset="0"/>
                <a:cs typeface="Tahoma" panose="020B0604030504040204" pitchFamily="34" charset="0"/>
              </a:rPr>
              <a:t>phân loại theo số lượng </a:t>
            </a:r>
            <a:r>
              <a:rPr lang="en-US" sz="2400" smtClean="0">
                <a:latin typeface="Tahoma" panose="020B0604030504040204" pitchFamily="34" charset="0"/>
                <a:ea typeface="Tahoma" panose="020B0604030504040204" pitchFamily="34" charset="0"/>
                <a:cs typeface="Tahoma" panose="020B0604030504040204" pitchFamily="34" charset="0"/>
              </a:rPr>
              <a:t>cổng </a:t>
            </a:r>
            <a:r>
              <a:rPr lang="vi-VN" sz="2400" smtClean="0">
                <a:latin typeface="Tahoma" panose="020B0604030504040204" pitchFamily="34" charset="0"/>
                <a:ea typeface="Tahoma" panose="020B0604030504040204" pitchFamily="34" charset="0"/>
                <a:cs typeface="Tahoma" panose="020B0604030504040204" pitchFamily="34" charset="0"/>
              </a:rPr>
              <a:t>hoặc </a:t>
            </a:r>
            <a:r>
              <a:rPr lang="vi-VN" sz="2400">
                <a:latin typeface="Tahoma" panose="020B0604030504040204" pitchFamily="34" charset="0"/>
                <a:ea typeface="Tahoma" panose="020B0604030504040204" pitchFamily="34" charset="0"/>
                <a:cs typeface="Tahoma" panose="020B0604030504040204" pitchFamily="34" charset="0"/>
              </a:rPr>
              <a:t>độ phức tạp của các mạch </a:t>
            </a:r>
            <a:r>
              <a:rPr lang="vi-VN" sz="2400" smtClean="0">
                <a:latin typeface="Tahoma" panose="020B0604030504040204" pitchFamily="34" charset="0"/>
                <a:ea typeface="Tahoma" panose="020B0604030504040204" pitchFamily="34" charset="0"/>
                <a:cs typeface="Tahoma" panose="020B0604030504040204" pitchFamily="34" charset="0"/>
              </a:rPr>
              <a:t>trong</a:t>
            </a:r>
            <a:r>
              <a:rPr lang="en-US" sz="2400" smtClean="0">
                <a:latin typeface="Tahoma" panose="020B0604030504040204" pitchFamily="34" charset="0"/>
                <a:ea typeface="Tahoma" panose="020B0604030504040204" pitchFamily="34" charset="0"/>
                <a:cs typeface="Tahoma" panose="020B0604030504040204" pitchFamily="34" charset="0"/>
              </a:rPr>
              <a:t> IC.</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a:t>Giới thiệu</a:t>
            </a:r>
          </a:p>
        </p:txBody>
      </p:sp>
    </p:spTree>
    <p:extLst>
      <p:ext uri="{BB962C8B-B14F-4D97-AF65-F5344CB8AC3E}">
        <p14:creationId xmlns:p14="http://schemas.microsoft.com/office/powerpoint/2010/main" val="13494365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phân kênh</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phân kênh - Ứng dụng</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589664"/>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Bộ khuếch đại có điều chỉnh</a:t>
            </a:r>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53138" y="2325189"/>
            <a:ext cx="5323719" cy="3095235"/>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Trong sơ đồ này, điện áp đầu vào được khuếch đại đảo ở đầu ra tùy thuộc vào Rin và Rf theo thông số của Op-am.</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Hệ số khuếch đại phụ thuộc vào các Rf ở đầu ra – của Op-am</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7622" y="2308887"/>
            <a:ext cx="5605441" cy="2671636"/>
          </a:xfrm>
          <a:prstGeom prst="rect">
            <a:avLst/>
          </a:prstGeom>
        </p:spPr>
      </p:pic>
    </p:spTree>
    <p:extLst>
      <p:ext uri="{BB962C8B-B14F-4D97-AF65-F5344CB8AC3E}">
        <p14:creationId xmlns:p14="http://schemas.microsoft.com/office/powerpoint/2010/main" val="19567213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mã hóa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mã hóa nhị phân</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1753546"/>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Không giống như bộ </a:t>
            </a:r>
            <a:r>
              <a:rPr lang="en-US" sz="2400" smtClean="0">
                <a:latin typeface="Tahoma" panose="020B0604030504040204" pitchFamily="34" charset="0"/>
                <a:ea typeface="Tahoma" panose="020B0604030504040204" pitchFamily="34" charset="0"/>
                <a:cs typeface="Tahoma" panose="020B0604030504040204" pitchFamily="34" charset="0"/>
              </a:rPr>
              <a:t>hợp</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kênh chọn một </a:t>
            </a:r>
            <a:r>
              <a:rPr lang="vi-VN" sz="2400" smtClean="0">
                <a:latin typeface="Tahoma" panose="020B0604030504040204" pitchFamily="34" charset="0"/>
                <a:ea typeface="Tahoma" panose="020B0604030504040204" pitchFamily="34" charset="0"/>
                <a:cs typeface="Tahoma" panose="020B0604030504040204" pitchFamily="34" charset="0"/>
              </a:rPr>
              <a:t>đầu </a:t>
            </a:r>
            <a:r>
              <a:rPr lang="vi-VN" sz="2400">
                <a:latin typeface="Tahoma" panose="020B0604030504040204" pitchFamily="34" charset="0"/>
                <a:ea typeface="Tahoma" panose="020B0604030504040204" pitchFamily="34" charset="0"/>
                <a:cs typeface="Tahoma" panose="020B0604030504040204" pitchFamily="34" charset="0"/>
              </a:rPr>
              <a:t>vào dữ liệu riêng </a:t>
            </a:r>
            <a:r>
              <a:rPr lang="vi-VN" sz="2400" smtClean="0">
                <a:latin typeface="Tahoma" panose="020B0604030504040204" pitchFamily="34" charset="0"/>
                <a:ea typeface="Tahoma" panose="020B0604030504040204" pitchFamily="34" charset="0"/>
                <a:cs typeface="Tahoma" panose="020B0604030504040204" pitchFamily="34" charset="0"/>
              </a:rPr>
              <a:t>lẻ</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sau đó </a:t>
            </a:r>
            <a:r>
              <a:rPr lang="en-US" sz="2400" smtClean="0">
                <a:latin typeface="Tahoma" panose="020B0604030504040204" pitchFamily="34" charset="0"/>
                <a:ea typeface="Tahoma" panose="020B0604030504040204" pitchFamily="34" charset="0"/>
                <a:cs typeface="Tahoma" panose="020B0604030504040204" pitchFamily="34" charset="0"/>
              </a:rPr>
              <a:t>gửi</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đến </a:t>
            </a:r>
            <a:r>
              <a:rPr lang="vi-VN" sz="2400" smtClean="0">
                <a:latin typeface="Tahoma" panose="020B0604030504040204" pitchFamily="34" charset="0"/>
                <a:ea typeface="Tahoma" panose="020B0604030504040204" pitchFamily="34" charset="0"/>
                <a:cs typeface="Tahoma" panose="020B0604030504040204" pitchFamily="34" charset="0"/>
              </a:rPr>
              <a:t>một đầu ra</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Bộ </a:t>
            </a:r>
            <a:r>
              <a:rPr lang="vi-VN" sz="2400">
                <a:latin typeface="Tahoma" panose="020B0604030504040204" pitchFamily="34" charset="0"/>
                <a:ea typeface="Tahoma" panose="020B0604030504040204" pitchFamily="34" charset="0"/>
                <a:cs typeface="Tahoma" panose="020B0604030504040204" pitchFamily="34" charset="0"/>
              </a:rPr>
              <a:t>mã hóa kỹ thuật số thường được gọi là Bộ mã hóa nhị </a:t>
            </a:r>
            <a:r>
              <a:rPr lang="vi-VN" sz="2400" smtClean="0">
                <a:latin typeface="Tahoma" panose="020B0604030504040204" pitchFamily="34" charset="0"/>
                <a:ea typeface="Tahoma" panose="020B0604030504040204" pitchFamily="34" charset="0"/>
                <a:cs typeface="Tahoma" panose="020B0604030504040204" pitchFamily="34" charset="0"/>
              </a:rPr>
              <a:t>phân</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Nhận</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dữ </a:t>
            </a:r>
            <a:r>
              <a:rPr lang="vi-VN" sz="2400" smtClean="0">
                <a:latin typeface="Tahoma" panose="020B0604030504040204" pitchFamily="34" charset="0"/>
                <a:ea typeface="Tahoma" panose="020B0604030504040204" pitchFamily="34" charset="0"/>
                <a:cs typeface="Tahoma" panose="020B0604030504040204" pitchFamily="34" charset="0"/>
              </a:rPr>
              <a:t>liệu</a:t>
            </a:r>
            <a:r>
              <a:rPr lang="en-US" sz="2400" smtClean="0">
                <a:latin typeface="Tahoma" panose="020B0604030504040204" pitchFamily="34" charset="0"/>
                <a:ea typeface="Tahoma" panose="020B0604030504040204" pitchFamily="34" charset="0"/>
                <a:cs typeface="Tahoma" panose="020B0604030504040204" pitchFamily="34" charset="0"/>
              </a:rPr>
              <a:t> ở</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tất cả </a:t>
            </a:r>
            <a:r>
              <a:rPr lang="vi-VN" sz="2400" smtClean="0">
                <a:latin typeface="Tahoma" panose="020B0604030504040204" pitchFamily="34" charset="0"/>
                <a:ea typeface="Tahoma" panose="020B0604030504040204" pitchFamily="34" charset="0"/>
                <a:cs typeface="Tahoma" panose="020B0604030504040204" pitchFamily="34" charset="0"/>
              </a:rPr>
              <a:t>đầu </a:t>
            </a:r>
            <a:r>
              <a:rPr lang="vi-VN" sz="2400">
                <a:latin typeface="Tahoma" panose="020B0604030504040204" pitchFamily="34" charset="0"/>
                <a:ea typeface="Tahoma" panose="020B0604030504040204" pitchFamily="34" charset="0"/>
                <a:cs typeface="Tahoma" panose="020B0604030504040204" pitchFamily="34" charset="0"/>
              </a:rPr>
              <a:t>vào </a:t>
            </a:r>
            <a:r>
              <a:rPr lang="vi-VN" sz="2400" smtClean="0">
                <a:latin typeface="Tahoma" panose="020B0604030504040204" pitchFamily="34" charset="0"/>
                <a:ea typeface="Tahoma" panose="020B0604030504040204" pitchFamily="34" charset="0"/>
                <a:cs typeface="Tahoma" panose="020B0604030504040204" pitchFamily="34" charset="0"/>
              </a:rPr>
              <a:t>một </a:t>
            </a:r>
            <a:r>
              <a:rPr lang="vi-VN" sz="2400">
                <a:latin typeface="Tahoma" panose="020B0604030504040204" pitchFamily="34" charset="0"/>
                <a:ea typeface="Tahoma" panose="020B0604030504040204" pitchFamily="34" charset="0"/>
                <a:cs typeface="Tahoma" panose="020B0604030504040204" pitchFamily="34" charset="0"/>
              </a:rPr>
              <a:t>lần và sau đó chuyển </a:t>
            </a:r>
            <a:r>
              <a:rPr lang="en-US" sz="2400" smtClean="0">
                <a:latin typeface="Tahoma" panose="020B0604030504040204" pitchFamily="34" charset="0"/>
                <a:ea typeface="Tahoma" panose="020B0604030504040204" pitchFamily="34" charset="0"/>
                <a:cs typeface="Tahoma" panose="020B0604030504040204" pitchFamily="34" charset="0"/>
              </a:rPr>
              <a:t>một/nhiều đầu </a:t>
            </a:r>
            <a:r>
              <a:rPr lang="vi-VN" sz="2400" smtClean="0">
                <a:latin typeface="Tahoma" panose="020B0604030504040204" pitchFamily="34" charset="0"/>
                <a:ea typeface="Tahoma" panose="020B0604030504040204" pitchFamily="34" charset="0"/>
                <a:cs typeface="Tahoma" panose="020B0604030504040204" pitchFamily="34" charset="0"/>
              </a:rPr>
              <a:t>ra </a:t>
            </a:r>
            <a:r>
              <a:rPr lang="vi-VN" sz="2400">
                <a:latin typeface="Tahoma" panose="020B0604030504040204" pitchFamily="34" charset="0"/>
                <a:ea typeface="Tahoma" panose="020B0604030504040204" pitchFamily="34" charset="0"/>
                <a:cs typeface="Tahoma" panose="020B0604030504040204" pitchFamily="34" charset="0"/>
              </a:rPr>
              <a:t>được mã hóa</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2" y="3489071"/>
            <a:ext cx="4292736" cy="1686159"/>
          </a:xfrm>
        </p:spPr>
        <p:txBody>
          <a:bodyPr>
            <a:normAutofit/>
          </a:body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Một </a:t>
            </a:r>
            <a:r>
              <a:rPr lang="vi-VN" sz="2400">
                <a:latin typeface="Tahoma" panose="020B0604030504040204" pitchFamily="34" charset="0"/>
                <a:ea typeface="Tahoma" panose="020B0604030504040204" pitchFamily="34" charset="0"/>
                <a:cs typeface="Tahoma" panose="020B0604030504040204" pitchFamily="34" charset="0"/>
              </a:rPr>
              <a:t>bộ mã hóa nhị phân của n-bit, có </a:t>
            </a:r>
            <a:r>
              <a:rPr lang="vi-VN" sz="2400" smtClean="0">
                <a:latin typeface="Tahoma" panose="020B0604030504040204" pitchFamily="34" charset="0"/>
                <a:ea typeface="Tahoma" panose="020B0604030504040204" pitchFamily="34" charset="0"/>
                <a:cs typeface="Tahoma" panose="020B0604030504040204" pitchFamily="34" charset="0"/>
              </a:rPr>
              <a:t>2</a:t>
            </a:r>
            <a:r>
              <a:rPr lang="vi-VN" sz="2400" baseline="30000" smtClean="0">
                <a:latin typeface="Tahoma" panose="020B0604030504040204" pitchFamily="34" charset="0"/>
                <a:ea typeface="Tahoma" panose="020B0604030504040204" pitchFamily="34" charset="0"/>
                <a:cs typeface="Tahoma" panose="020B0604030504040204" pitchFamily="34" charset="0"/>
              </a:rPr>
              <a:t>n</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đầu vào và</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n-bit </a:t>
            </a:r>
            <a:r>
              <a:rPr lang="en-US" sz="2400" smtClean="0">
                <a:latin typeface="Tahoma" panose="020B0604030504040204" pitchFamily="34" charset="0"/>
                <a:ea typeface="Tahoma" panose="020B0604030504040204" pitchFamily="34" charset="0"/>
                <a:cs typeface="Tahoma" panose="020B0604030504040204" pitchFamily="34" charset="0"/>
              </a:rPr>
              <a:t>ở đầu ra</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235" y="3489071"/>
            <a:ext cx="4763165" cy="1686160"/>
          </a:xfrm>
          <a:prstGeom prst="rect">
            <a:avLst/>
          </a:prstGeom>
        </p:spPr>
      </p:pic>
    </p:spTree>
    <p:extLst>
      <p:ext uri="{BB962C8B-B14F-4D97-AF65-F5344CB8AC3E}">
        <p14:creationId xmlns:p14="http://schemas.microsoft.com/office/powerpoint/2010/main" val="38080869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Bộ mã hóa ưu tiên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a:t>Bộ mã hóa ưu tiên</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4"/>
            <a:ext cx="11268302" cy="1308121"/>
          </a:xfrm>
        </p:spPr>
        <p:txBody>
          <a:bodyPr>
            <a:normAutofit lnSpcReduction="10000"/>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K</a:t>
            </a:r>
            <a:r>
              <a:rPr lang="vi-VN" sz="2400" smtClean="0">
                <a:latin typeface="Tahoma" panose="020B0604030504040204" pitchFamily="34" charset="0"/>
                <a:ea typeface="Tahoma" panose="020B0604030504040204" pitchFamily="34" charset="0"/>
                <a:cs typeface="Tahoma" panose="020B0604030504040204" pitchFamily="34" charset="0"/>
              </a:rPr>
              <a:t>hi </a:t>
            </a:r>
            <a:r>
              <a:rPr lang="vi-VN" sz="2400">
                <a:latin typeface="Tahoma" panose="020B0604030504040204" pitchFamily="34" charset="0"/>
                <a:ea typeface="Tahoma" panose="020B0604030504040204" pitchFamily="34" charset="0"/>
                <a:cs typeface="Tahoma" panose="020B0604030504040204" pitchFamily="34" charset="0"/>
              </a:rPr>
              <a:t>một đầu vào có mức ưu tiên cao hơn xuất hiện, tất cả các đầu vào khác có mức ưu tiên thấp hơn sẽ bị bỏ qua</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Cách thức mã hóa cũng giống như mã hóa nhị phân.</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847" y="3043645"/>
            <a:ext cx="5707030" cy="2545245"/>
          </a:xfrm>
          <a:prstGeom prst="rect">
            <a:avLst/>
          </a:prstGeom>
        </p:spPr>
      </p:pic>
      <p:sp>
        <p:nvSpPr>
          <p:cNvPr id="10"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3358210"/>
            <a:ext cx="5297140" cy="2872773"/>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Ví dụ IC TTL74148 có 8 đầu vào và 3 đầu ra. Trong đó, đầu vào có chỉ số càng lớn thì độ ưu tiên cao hơn. 3 đầu ra của IC thể hiện số nhị phân tương ứng của chỉ số đầu vào.</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694513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Bộ mã hóa ưu tiên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a:t>Bộ mã hóa ưu tiên</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11085422" cy="589664"/>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Bảng chân trị của bộ mã hóa 8 vào – 3 ra</a:t>
            </a:r>
          </a:p>
        </p:txBody>
      </p:sp>
      <p:pic>
        <p:nvPicPr>
          <p:cNvPr id="8" name="Picture 7" descr="Screen Clipping"/>
          <p:cNvPicPr>
            <a:picLocks noChangeAspect="1"/>
          </p:cNvPicPr>
          <p:nvPr/>
        </p:nvPicPr>
        <p:blipFill rotWithShape="1">
          <a:blip r:embed="rId2">
            <a:extLst>
              <a:ext uri="{28A0092B-C50C-407E-A947-70E740481C1C}">
                <a14:useLocalDpi xmlns:a14="http://schemas.microsoft.com/office/drawing/2010/main" val="0"/>
              </a:ext>
            </a:extLst>
          </a:blip>
          <a:srcRect t="23877"/>
          <a:stretch/>
        </p:blipFill>
        <p:spPr>
          <a:xfrm>
            <a:off x="862538" y="2226120"/>
            <a:ext cx="5315692" cy="1457592"/>
          </a:xfrm>
          <a:prstGeom prst="rect">
            <a:avLst/>
          </a:prstGeom>
        </p:spPr>
      </p:pic>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t="24433"/>
          <a:stretch/>
        </p:blipFill>
        <p:spPr>
          <a:xfrm>
            <a:off x="862538" y="3812928"/>
            <a:ext cx="4829849" cy="1439766"/>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8" y="5395272"/>
            <a:ext cx="3867690" cy="990738"/>
          </a:xfrm>
          <a:prstGeom prst="rect">
            <a:avLst/>
          </a:prstGeom>
        </p:spPr>
      </p:pic>
      <p:pic>
        <p:nvPicPr>
          <p:cNvPr id="12" name="Picture 1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0163" y="2954916"/>
            <a:ext cx="5261095" cy="2361189"/>
          </a:xfrm>
          <a:prstGeom prst="rect">
            <a:avLst/>
          </a:prstGeom>
        </p:spPr>
      </p:pic>
    </p:spTree>
    <p:extLst>
      <p:ext uri="{BB962C8B-B14F-4D97-AF65-F5344CB8AC3E}">
        <p14:creationId xmlns:p14="http://schemas.microsoft.com/office/powerpoint/2010/main" val="17118151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Bộ mã hóa ưu tiên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a:t>Bộ mã hóa ưu </a:t>
            </a:r>
            <a:r>
              <a:rPr lang="nb-NO" smtClean="0"/>
              <a:t>tiên - Ứng dụng</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4253548" cy="589664"/>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Mã hóa bàn phím</a:t>
            </a:r>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53138" y="2325189"/>
            <a:ext cx="11333616" cy="3984171"/>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Bộ mã hóa ưu tiên có thể được sử dụng để giảm </a:t>
            </a:r>
            <a:r>
              <a:rPr lang="en-US" sz="2400" smtClean="0">
                <a:latin typeface="Tahoma" panose="020B0604030504040204" pitchFamily="34" charset="0"/>
                <a:ea typeface="Tahoma" panose="020B0604030504040204" pitchFamily="34" charset="0"/>
                <a:cs typeface="Tahoma" panose="020B0604030504040204" pitchFamily="34" charset="0"/>
              </a:rPr>
              <a:t>đường mạch </a:t>
            </a:r>
            <a:r>
              <a:rPr lang="vi-VN" sz="2400" smtClean="0">
                <a:latin typeface="Tahoma" panose="020B0604030504040204" pitchFamily="34" charset="0"/>
                <a:ea typeface="Tahoma" panose="020B0604030504040204" pitchFamily="34" charset="0"/>
                <a:cs typeface="Tahoma" panose="020B0604030504040204" pitchFamily="34" charset="0"/>
              </a:rPr>
              <a:t>cần </a:t>
            </a:r>
            <a:r>
              <a:rPr lang="vi-VN" sz="2400">
                <a:latin typeface="Tahoma" panose="020B0604030504040204" pitchFamily="34" charset="0"/>
                <a:ea typeface="Tahoma" panose="020B0604030504040204" pitchFamily="34" charset="0"/>
                <a:cs typeface="Tahoma" panose="020B0604030504040204" pitchFamily="34" charset="0"/>
              </a:rPr>
              <a:t>thiết trong một </a:t>
            </a:r>
            <a:r>
              <a:rPr lang="en-US" sz="2400" smtClean="0">
                <a:latin typeface="Tahoma" panose="020B0604030504040204" pitchFamily="34" charset="0"/>
                <a:ea typeface="Tahoma" panose="020B0604030504040204" pitchFamily="34" charset="0"/>
                <a:cs typeface="Tahoma" panose="020B0604030504040204" pitchFamily="34" charset="0"/>
              </a:rPr>
              <a:t>bo </a:t>
            </a:r>
            <a:r>
              <a:rPr lang="vi-VN" sz="2400" smtClean="0">
                <a:latin typeface="Tahoma" panose="020B0604030504040204" pitchFamily="34" charset="0"/>
                <a:ea typeface="Tahoma" panose="020B0604030504040204" pitchFamily="34" charset="0"/>
                <a:cs typeface="Tahoma" panose="020B0604030504040204" pitchFamily="34" charset="0"/>
              </a:rPr>
              <a:t>mạch có </a:t>
            </a:r>
            <a:r>
              <a:rPr lang="vi-VN" sz="2400">
                <a:latin typeface="Tahoma" panose="020B0604030504040204" pitchFamily="34" charset="0"/>
                <a:ea typeface="Tahoma" panose="020B0604030504040204" pitchFamily="34" charset="0"/>
                <a:cs typeface="Tahoma" panose="020B0604030504040204" pitchFamily="34" charset="0"/>
              </a:rPr>
              <a:t>nhiều đầu vào. Ví dụ, giả sử </a:t>
            </a:r>
            <a:r>
              <a:rPr lang="vi-VN" sz="2400" smtClean="0">
                <a:latin typeface="Tahoma" panose="020B0604030504040204" pitchFamily="34" charset="0"/>
                <a:ea typeface="Tahoma" panose="020B0604030504040204" pitchFamily="34" charset="0"/>
                <a:cs typeface="Tahoma" panose="020B0604030504040204" pitchFamily="34" charset="0"/>
              </a:rPr>
              <a:t>máy </a:t>
            </a:r>
            <a:r>
              <a:rPr lang="vi-VN" sz="2400">
                <a:latin typeface="Tahoma" panose="020B0604030504040204" pitchFamily="34" charset="0"/>
                <a:ea typeface="Tahoma" panose="020B0604030504040204" pitchFamily="34" charset="0"/>
                <a:cs typeface="Tahoma" panose="020B0604030504040204" pitchFamily="34" charset="0"/>
              </a:rPr>
              <a:t>vi tính cần phải đọc 104 phím của bàn phím QWERTY tiêu </a:t>
            </a:r>
            <a:r>
              <a:rPr lang="vi-VN" sz="2400" smtClean="0">
                <a:latin typeface="Tahoma" panose="020B0604030504040204" pitchFamily="34" charset="0"/>
                <a:ea typeface="Tahoma" panose="020B0604030504040204" pitchFamily="34" charset="0"/>
                <a:cs typeface="Tahoma" panose="020B0604030504040204" pitchFamily="34" charset="0"/>
              </a:rPr>
              <a:t>chuẩn</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Khi</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một phím </a:t>
            </a:r>
            <a:r>
              <a:rPr lang="en-US" sz="2400" smtClean="0">
                <a:latin typeface="Tahoma" panose="020B0604030504040204" pitchFamily="34" charset="0"/>
                <a:ea typeface="Tahoma" panose="020B0604030504040204" pitchFamily="34" charset="0"/>
                <a:cs typeface="Tahoma" panose="020B0604030504040204" pitchFamily="34" charset="0"/>
              </a:rPr>
              <a:t>được nhấn </a:t>
            </a:r>
            <a:r>
              <a:rPr lang="vi-VN" sz="2400" smtClean="0">
                <a:latin typeface="Tahoma" panose="020B0604030504040204" pitchFamily="34" charset="0"/>
                <a:ea typeface="Tahoma" panose="020B0604030504040204" pitchFamily="34" charset="0"/>
                <a:cs typeface="Tahoma" panose="020B0604030504040204" pitchFamily="34" charset="0"/>
              </a:rPr>
              <a:t>sẽ </a:t>
            </a:r>
            <a:r>
              <a:rPr lang="en-US" sz="2400" smtClean="0">
                <a:latin typeface="Tahoma" panose="020B0604030504040204" pitchFamily="34" charset="0"/>
                <a:ea typeface="Tahoma" panose="020B0604030504040204" pitchFamily="34" charset="0"/>
                <a:cs typeface="Tahoma" panose="020B0604030504040204" pitchFamily="34" charset="0"/>
              </a:rPr>
              <a:t>tạo nên một xung tín hiệu ở mức</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CAO </a:t>
            </a:r>
            <a:r>
              <a:rPr lang="vi-VN" sz="2400" smtClean="0">
                <a:latin typeface="Tahoma" panose="020B0604030504040204" pitchFamily="34" charset="0"/>
                <a:ea typeface="Tahoma" panose="020B0604030504040204" pitchFamily="34" charset="0"/>
                <a:cs typeface="Tahoma" panose="020B0604030504040204" pitchFamily="34" charset="0"/>
              </a:rPr>
              <a:t>hoặc </a:t>
            </a:r>
            <a:r>
              <a:rPr lang="en-US" sz="2400" smtClean="0">
                <a:latin typeface="Tahoma" panose="020B0604030504040204" pitchFamily="34" charset="0"/>
                <a:ea typeface="Tahoma" panose="020B0604030504040204" pitchFamily="34" charset="0"/>
                <a:cs typeface="Tahoma" panose="020B0604030504040204" pitchFamily="34" charset="0"/>
              </a:rPr>
              <a:t>mức</a:t>
            </a:r>
            <a:r>
              <a:rPr lang="vi-VN" sz="2400" smtClean="0">
                <a:latin typeface="Tahoma" panose="020B0604030504040204" pitchFamily="34" charset="0"/>
                <a:ea typeface="Tahoma" panose="020B0604030504040204" pitchFamily="34" charset="0"/>
                <a:cs typeface="Tahoma" panose="020B0604030504040204" pitchFamily="34" charset="0"/>
              </a:rPr>
              <a:t> THẤP.</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104 </a:t>
            </a:r>
            <a:r>
              <a:rPr lang="vi-VN" sz="2400" smtClean="0">
                <a:latin typeface="Tahoma" panose="020B0604030504040204" pitchFamily="34" charset="0"/>
                <a:ea typeface="Tahoma" panose="020B0604030504040204" pitchFamily="34" charset="0"/>
                <a:cs typeface="Tahoma" panose="020B0604030504040204" pitchFamily="34" charset="0"/>
              </a:rPr>
              <a:t>phím </a:t>
            </a:r>
            <a:r>
              <a:rPr lang="vi-VN" sz="2400">
                <a:latin typeface="Tahoma" panose="020B0604030504040204" pitchFamily="34" charset="0"/>
                <a:ea typeface="Tahoma" panose="020B0604030504040204" pitchFamily="34" charset="0"/>
                <a:cs typeface="Tahoma" panose="020B0604030504040204" pitchFamily="34" charset="0"/>
              </a:rPr>
              <a:t>riêng lẻ có thể được mã hóa thành mã ASCII tiêu chuẩn chỉ có 7 bit (0 đến </a:t>
            </a:r>
            <a:r>
              <a:rPr lang="vi-VN" sz="2400" smtClean="0">
                <a:latin typeface="Tahoma" panose="020B0604030504040204" pitchFamily="34" charset="0"/>
                <a:ea typeface="Tahoma" panose="020B0604030504040204" pitchFamily="34" charset="0"/>
                <a:cs typeface="Tahoma" panose="020B0604030504040204" pitchFamily="34" charset="0"/>
              </a:rPr>
              <a:t>127) </a:t>
            </a:r>
            <a:r>
              <a:rPr lang="vi-VN" sz="2400">
                <a:latin typeface="Tahoma" panose="020B0604030504040204" pitchFamily="34" charset="0"/>
                <a:ea typeface="Tahoma" panose="020B0604030504040204" pitchFamily="34" charset="0"/>
                <a:cs typeface="Tahoma" panose="020B0604030504040204" pitchFamily="34" charset="0"/>
              </a:rPr>
              <a:t>để thể hiện từng phím hoặc ký tự của bàn phím và sau đó </a:t>
            </a:r>
            <a:r>
              <a:rPr lang="en-US" sz="2400" smtClean="0">
                <a:latin typeface="Tahoma" panose="020B0604030504040204" pitchFamily="34" charset="0"/>
                <a:ea typeface="Tahoma" panose="020B0604030504040204" pitchFamily="34" charset="0"/>
                <a:cs typeface="Tahoma" panose="020B0604030504040204" pitchFamily="34" charset="0"/>
              </a:rPr>
              <a:t>chuyển</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thành</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mã BCD 7 </a:t>
            </a:r>
            <a:r>
              <a:rPr lang="vi-VN" sz="2400" smtClean="0">
                <a:latin typeface="Tahoma" panose="020B0604030504040204" pitchFamily="34" charset="0"/>
                <a:ea typeface="Tahoma" panose="020B0604030504040204" pitchFamily="34" charset="0"/>
                <a:cs typeface="Tahoma" panose="020B0604030504040204" pitchFamily="34" charset="0"/>
              </a:rPr>
              <a:t>bit.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74C923 </a:t>
            </a:r>
            <a:r>
              <a:rPr lang="en-US" sz="2400" smtClean="0">
                <a:latin typeface="Tahoma" panose="020B0604030504040204" pitchFamily="34" charset="0"/>
                <a:ea typeface="Tahoma" panose="020B0604030504040204" pitchFamily="34" charset="0"/>
                <a:cs typeface="Tahoma" panose="020B0604030504040204" pitchFamily="34" charset="0"/>
              </a:rPr>
              <a:t>là một ví dụ mã hóa được 20 phím nhấn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1086" y="309421"/>
            <a:ext cx="2101641" cy="2015768"/>
          </a:xfrm>
          <a:prstGeom prst="rect">
            <a:avLst/>
          </a:prstGeom>
        </p:spPr>
      </p:pic>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9636075" y="1062971"/>
            <a:ext cx="814212" cy="282503"/>
          </a:xfrm>
        </p:spPr>
        <p:txBody>
          <a:bodyPr>
            <a:normAutofit fontScale="85000" lnSpcReduction="20000"/>
          </a:bodyPr>
          <a:lstStyle/>
          <a:p>
            <a:pPr marL="0" indent="0">
              <a:buNone/>
            </a:pPr>
            <a:r>
              <a:rPr lang="en-US" sz="1400" smtClean="0">
                <a:solidFill>
                  <a:srgbClr val="0070C0"/>
                </a:solidFill>
                <a:latin typeface="Tahoma" panose="020B0604030504040204" pitchFamily="34" charset="0"/>
                <a:ea typeface="Tahoma" panose="020B0604030504040204" pitchFamily="34" charset="0"/>
                <a:cs typeface="Tahoma" panose="020B0604030504040204" pitchFamily="34" charset="0"/>
              </a:rPr>
              <a:t>74C293</a:t>
            </a:r>
          </a:p>
        </p:txBody>
      </p:sp>
    </p:spTree>
    <p:extLst>
      <p:ext uri="{BB962C8B-B14F-4D97-AF65-F5344CB8AC3E}">
        <p14:creationId xmlns:p14="http://schemas.microsoft.com/office/powerpoint/2010/main" val="39964178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Bộ mã hóa ưu tiên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a:t>Bộ mã hóa ưu </a:t>
            </a:r>
            <a:r>
              <a:rPr lang="nb-NO" smtClean="0"/>
              <a:t>tiên - Ứng dụng</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1" y="1735525"/>
            <a:ext cx="8289970" cy="589664"/>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Mã hóa vị trí sử dụng IC 74LS 148</a:t>
            </a: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9636075" y="1062971"/>
            <a:ext cx="814212" cy="282503"/>
          </a:xfrm>
        </p:spPr>
        <p:txBody>
          <a:bodyPr>
            <a:normAutofit fontScale="85000" lnSpcReduction="20000"/>
          </a:bodyPr>
          <a:lstStyle/>
          <a:p>
            <a:pPr marL="0" indent="0">
              <a:buNone/>
            </a:pPr>
            <a:r>
              <a:rPr lang="en-US" sz="1400" smtClean="0">
                <a:solidFill>
                  <a:srgbClr val="0070C0"/>
                </a:solidFill>
                <a:latin typeface="Tahoma" panose="020B0604030504040204" pitchFamily="34" charset="0"/>
                <a:ea typeface="Tahoma" panose="020B0604030504040204" pitchFamily="34" charset="0"/>
                <a:cs typeface="Tahoma" panose="020B0604030504040204" pitchFamily="34" charset="0"/>
              </a:rPr>
              <a:t>74C293</a:t>
            </a:r>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2325189"/>
            <a:ext cx="4953691" cy="2314898"/>
          </a:xfrm>
          <a:prstGeom prst="rect">
            <a:avLst/>
          </a:prstGeom>
        </p:spPr>
      </p:pic>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1974" y="1735525"/>
            <a:ext cx="4277322" cy="4172532"/>
          </a:xfrm>
          <a:prstGeom prst="rect">
            <a:avLst/>
          </a:prstGeom>
        </p:spPr>
      </p:pic>
    </p:spTree>
    <p:extLst>
      <p:ext uri="{BB962C8B-B14F-4D97-AF65-F5344CB8AC3E}">
        <p14:creationId xmlns:p14="http://schemas.microsoft.com/office/powerpoint/2010/main" val="23332583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giải mã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giải mã nhị phân</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0" y="1735525"/>
            <a:ext cx="8054840" cy="1856761"/>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Bộ giải mã nhị phân chuyển đổi các đầu vào được mã hóa thành các đầu ra được mã </a:t>
            </a:r>
            <a:r>
              <a:rPr lang="vi-VN" sz="2400" smtClean="0">
                <a:latin typeface="Tahoma" panose="020B0604030504040204" pitchFamily="34" charset="0"/>
                <a:ea typeface="Tahoma" panose="020B0604030504040204" pitchFamily="34" charset="0"/>
                <a:cs typeface="Tahoma" panose="020B0604030504040204" pitchFamily="34" charset="0"/>
              </a:rPr>
              <a:t>hóa</a:t>
            </a:r>
            <a:r>
              <a:rPr lang="en-US" sz="2400" smtClean="0">
                <a:latin typeface="Tahoma" panose="020B0604030504040204" pitchFamily="34" charset="0"/>
                <a:ea typeface="Tahoma" panose="020B0604030504040204" pitchFamily="34" charset="0"/>
                <a:cs typeface="Tahoma" panose="020B0604030504040204" pitchFamily="34" charset="0"/>
              </a:rPr>
              <a:t>. Ví dụ bộ giải mã</a:t>
            </a:r>
            <a:r>
              <a:rPr lang="vi-VN" sz="2400" smtClean="0">
                <a:latin typeface="Tahoma" panose="020B0604030504040204" pitchFamily="34" charset="0"/>
                <a:ea typeface="Tahoma" panose="020B0604030504040204" pitchFamily="34" charset="0"/>
                <a:cs typeface="Tahoma" panose="020B0604030504040204" pitchFamily="34" charset="0"/>
              </a:rPr>
              <a:t> BCD</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hệ 10: </a:t>
            </a:r>
            <a:r>
              <a:rPr lang="vi-VN" sz="2400" smtClean="0">
                <a:latin typeface="Tahoma" panose="020B0604030504040204" pitchFamily="34" charset="0"/>
                <a:ea typeface="Tahoma" panose="020B0604030504040204" pitchFamily="34" charset="0"/>
                <a:cs typeface="Tahoma" panose="020B0604030504040204" pitchFamily="34" charset="0"/>
              </a:rPr>
              <a:t>7442 C</a:t>
            </a:r>
            <a:r>
              <a:rPr lang="en-US" sz="2400" smtClean="0">
                <a:latin typeface="Tahoma" panose="020B0604030504040204" pitchFamily="34" charset="0"/>
                <a:ea typeface="Tahoma" panose="020B0604030504040204" pitchFamily="34" charset="0"/>
                <a:cs typeface="Tahoma" panose="020B0604030504040204" pitchFamily="34" charset="0"/>
              </a:rPr>
              <a:t>D</a:t>
            </a:r>
            <a:r>
              <a:rPr lang="vi-VN" sz="2400" smtClean="0">
                <a:latin typeface="Tahoma" panose="020B0604030504040204" pitchFamily="34" charset="0"/>
                <a:ea typeface="Tahoma" panose="020B0604030504040204" pitchFamily="34" charset="0"/>
                <a:cs typeface="Tahoma" panose="020B0604030504040204" pitchFamily="34" charset="0"/>
              </a:rPr>
              <a:t>4028</a:t>
            </a:r>
            <a:r>
              <a:rPr lang="vi-VN" sz="2400">
                <a:latin typeface="Tahoma" panose="020B0604030504040204" pitchFamily="34" charset="0"/>
                <a:ea typeface="Tahoma" panose="020B0604030504040204" pitchFamily="34" charset="0"/>
                <a:cs typeface="Tahoma" panose="020B0604030504040204" pitchFamily="34" charset="0"/>
              </a:rPr>
              <a:t>.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74138: 3~8 hay 74154: 4~16</a:t>
            </a: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8958" y="3417897"/>
            <a:ext cx="3628247" cy="2992569"/>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305" y="3435443"/>
            <a:ext cx="3273834" cy="2992569"/>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0917" y="2397791"/>
            <a:ext cx="2885146" cy="4012675"/>
          </a:xfrm>
          <a:prstGeom prst="rect">
            <a:avLst/>
          </a:prstGeom>
        </p:spPr>
      </p:pic>
    </p:spTree>
    <p:extLst>
      <p:ext uri="{BB962C8B-B14F-4D97-AF65-F5344CB8AC3E}">
        <p14:creationId xmlns:p14="http://schemas.microsoft.com/office/powerpoint/2010/main" val="37891454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giải mã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giải mã nhị phân - Ứng dụng</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0" y="1735525"/>
            <a:ext cx="8054840" cy="1856761"/>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Giải mã địa chỉ</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123" y="2097088"/>
            <a:ext cx="5038860" cy="4147464"/>
          </a:xfrm>
          <a:prstGeom prst="rect">
            <a:avLst/>
          </a:prstGeom>
        </p:spPr>
      </p:pic>
    </p:spTree>
    <p:extLst>
      <p:ext uri="{BB962C8B-B14F-4D97-AF65-F5344CB8AC3E}">
        <p14:creationId xmlns:p14="http://schemas.microsoft.com/office/powerpoint/2010/main" val="5266636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Bộ giải mã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giải mã nhị phân</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357640" y="1735525"/>
            <a:ext cx="8054840" cy="1856761"/>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Bộ giải mã nhị phân chuyển đổi các đầu vào được mã hóa thành các đầu ra được mã </a:t>
            </a:r>
            <a:r>
              <a:rPr lang="vi-VN" sz="2400" smtClean="0">
                <a:latin typeface="Tahoma" panose="020B0604030504040204" pitchFamily="34" charset="0"/>
                <a:ea typeface="Tahoma" panose="020B0604030504040204" pitchFamily="34" charset="0"/>
                <a:cs typeface="Tahoma" panose="020B0604030504040204" pitchFamily="34" charset="0"/>
              </a:rPr>
              <a:t>hóa</a:t>
            </a:r>
            <a:r>
              <a:rPr lang="en-US" sz="2400" smtClean="0">
                <a:latin typeface="Tahoma" panose="020B0604030504040204" pitchFamily="34" charset="0"/>
                <a:ea typeface="Tahoma" panose="020B0604030504040204" pitchFamily="34" charset="0"/>
                <a:cs typeface="Tahoma" panose="020B0604030504040204" pitchFamily="34" charset="0"/>
              </a:rPr>
              <a:t>. Ví dụ bộ giải mã</a:t>
            </a:r>
            <a:r>
              <a:rPr lang="vi-VN" sz="2400" smtClean="0">
                <a:latin typeface="Tahoma" panose="020B0604030504040204" pitchFamily="34" charset="0"/>
                <a:ea typeface="Tahoma" panose="020B0604030504040204" pitchFamily="34" charset="0"/>
                <a:cs typeface="Tahoma" panose="020B0604030504040204" pitchFamily="34" charset="0"/>
              </a:rPr>
              <a:t> BCD</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hệ 10: </a:t>
            </a:r>
            <a:r>
              <a:rPr lang="vi-VN" sz="2400" smtClean="0">
                <a:latin typeface="Tahoma" panose="020B0604030504040204" pitchFamily="34" charset="0"/>
                <a:ea typeface="Tahoma" panose="020B0604030504040204" pitchFamily="34" charset="0"/>
                <a:cs typeface="Tahoma" panose="020B0604030504040204" pitchFamily="34" charset="0"/>
              </a:rPr>
              <a:t>7442 C</a:t>
            </a:r>
            <a:r>
              <a:rPr lang="en-US" sz="2400" smtClean="0">
                <a:latin typeface="Tahoma" panose="020B0604030504040204" pitchFamily="34" charset="0"/>
                <a:ea typeface="Tahoma" panose="020B0604030504040204" pitchFamily="34" charset="0"/>
                <a:cs typeface="Tahoma" panose="020B0604030504040204" pitchFamily="34" charset="0"/>
              </a:rPr>
              <a:t>D</a:t>
            </a:r>
            <a:r>
              <a:rPr lang="vi-VN" sz="2400" smtClean="0">
                <a:latin typeface="Tahoma" panose="020B0604030504040204" pitchFamily="34" charset="0"/>
                <a:ea typeface="Tahoma" panose="020B0604030504040204" pitchFamily="34" charset="0"/>
                <a:cs typeface="Tahoma" panose="020B0604030504040204" pitchFamily="34" charset="0"/>
              </a:rPr>
              <a:t>4028</a:t>
            </a:r>
            <a:r>
              <a:rPr lang="vi-VN" sz="2400">
                <a:latin typeface="Tahoma" panose="020B0604030504040204" pitchFamily="34" charset="0"/>
                <a:ea typeface="Tahoma" panose="020B0604030504040204" pitchFamily="34" charset="0"/>
                <a:cs typeface="Tahoma" panose="020B0604030504040204" pitchFamily="34" charset="0"/>
              </a:rPr>
              <a:t>.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smtClean="0">
                <a:latin typeface="Tahoma" panose="020B0604030504040204" pitchFamily="34" charset="0"/>
                <a:ea typeface="Tahoma" panose="020B0604030504040204" pitchFamily="34" charset="0"/>
                <a:cs typeface="Tahoma" panose="020B0604030504040204" pitchFamily="34" charset="0"/>
              </a:rPr>
              <a:t>74138: 3~8 hay 74154: 4~16</a:t>
            </a: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8958" y="3417897"/>
            <a:ext cx="3628247" cy="2992569"/>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305" y="3435443"/>
            <a:ext cx="3273834" cy="2992569"/>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0917" y="2397791"/>
            <a:ext cx="2885146" cy="4012675"/>
          </a:xfrm>
          <a:prstGeom prst="rect">
            <a:avLst/>
          </a:prstGeom>
        </p:spPr>
      </p:pic>
    </p:spTree>
    <p:extLst>
      <p:ext uri="{BB962C8B-B14F-4D97-AF65-F5344CB8AC3E}">
        <p14:creationId xmlns:p14="http://schemas.microsoft.com/office/powerpoint/2010/main" val="21089373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giải mã hiển thị</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a:t>Bộ </a:t>
            </a:r>
            <a:r>
              <a:rPr lang="nb-NO" smtClean="0"/>
              <a:t>giải mã hiển thị</a:t>
            </a:r>
            <a:endParaRPr lang="en-US"/>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53138" y="2325189"/>
            <a:ext cx="11333616" cy="2913017"/>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Màn hình LED 7 đoạn </a:t>
            </a:r>
            <a:r>
              <a:rPr lang="vi-VN" sz="2400" smtClean="0">
                <a:latin typeface="Tahoma" panose="020B0604030504040204" pitchFamily="34" charset="0"/>
                <a:ea typeface="Tahoma" panose="020B0604030504040204" pitchFamily="34" charset="0"/>
                <a:cs typeface="Tahoma" panose="020B0604030504040204" pitchFamily="34" charset="0"/>
              </a:rPr>
              <a:t>hoặc </a:t>
            </a:r>
            <a:r>
              <a:rPr lang="vi-VN" sz="2400">
                <a:latin typeface="Tahoma" panose="020B0604030504040204" pitchFamily="34" charset="0"/>
                <a:ea typeface="Tahoma" panose="020B0604030504040204" pitchFamily="34" charset="0"/>
                <a:cs typeface="Tahoma" panose="020B0604030504040204" pitchFamily="34" charset="0"/>
              </a:rPr>
              <a:t>LCD </a:t>
            </a:r>
            <a:r>
              <a:rPr lang="en-US" sz="2400" smtClean="0">
                <a:latin typeface="Tahoma" panose="020B0604030504040204" pitchFamily="34" charset="0"/>
                <a:ea typeface="Tahoma" panose="020B0604030504040204" pitchFamily="34" charset="0"/>
                <a:cs typeface="Tahoma" panose="020B0604030504040204" pitchFamily="34" charset="0"/>
              </a:rPr>
              <a:t>dùng </a:t>
            </a:r>
            <a:r>
              <a:rPr lang="vi-VN" sz="2400" smtClean="0">
                <a:latin typeface="Tahoma" panose="020B0604030504040204" pitchFamily="34" charset="0"/>
                <a:ea typeface="Tahoma" panose="020B0604030504040204" pitchFamily="34" charset="0"/>
                <a:cs typeface="Tahoma" panose="020B0604030504040204" pitchFamily="34" charset="0"/>
              </a:rPr>
              <a:t>để </a:t>
            </a:r>
            <a:r>
              <a:rPr lang="vi-VN" sz="2400">
                <a:latin typeface="Tahoma" panose="020B0604030504040204" pitchFamily="34" charset="0"/>
                <a:ea typeface="Tahoma" panose="020B0604030504040204" pitchFamily="34" charset="0"/>
                <a:cs typeface="Tahoma" panose="020B0604030504040204" pitchFamily="34" charset="0"/>
              </a:rPr>
              <a:t>hiển thị thông tin hoặc dữ liệu kỹ </a:t>
            </a:r>
            <a:r>
              <a:rPr lang="vi-VN" sz="2400" smtClean="0">
                <a:latin typeface="Tahoma" panose="020B0604030504040204" pitchFamily="34" charset="0"/>
                <a:ea typeface="Tahoma" panose="020B0604030504040204" pitchFamily="34" charset="0"/>
                <a:cs typeface="Tahoma" panose="020B0604030504040204" pitchFamily="34" charset="0"/>
              </a:rPr>
              <a:t>thuật </a:t>
            </a:r>
            <a:r>
              <a:rPr lang="vi-VN" sz="2400">
                <a:latin typeface="Tahoma" panose="020B0604030504040204" pitchFamily="34" charset="0"/>
                <a:ea typeface="Tahoma" panose="020B0604030504040204" pitchFamily="34" charset="0"/>
                <a:cs typeface="Tahoma" panose="020B0604030504040204" pitchFamily="34" charset="0"/>
              </a:rPr>
              <a:t>số dưới dạng </a:t>
            </a:r>
            <a:r>
              <a:rPr lang="en-US" sz="2400" smtClean="0">
                <a:latin typeface="Tahoma" panose="020B0604030504040204" pitchFamily="34" charset="0"/>
                <a:ea typeface="Tahoma" panose="020B0604030504040204" pitchFamily="34" charset="0"/>
                <a:cs typeface="Tahoma" panose="020B0604030504040204" pitchFamily="34" charset="0"/>
              </a:rPr>
              <a:t>các chữ </a:t>
            </a:r>
            <a:r>
              <a:rPr lang="vi-VN" sz="2400" smtClean="0">
                <a:latin typeface="Tahoma" panose="020B0604030504040204" pitchFamily="34" charset="0"/>
                <a:ea typeface="Tahoma" panose="020B0604030504040204" pitchFamily="34" charset="0"/>
                <a:cs typeface="Tahoma" panose="020B0604030504040204" pitchFamily="34" charset="0"/>
              </a:rPr>
              <a:t>số</a:t>
            </a:r>
            <a:r>
              <a:rPr lang="vi-VN" sz="2400">
                <a:latin typeface="Tahoma" panose="020B0604030504040204" pitchFamily="34" charset="0"/>
                <a:ea typeface="Tahoma" panose="020B0604030504040204" pitchFamily="34" charset="0"/>
                <a:cs typeface="Tahoma" panose="020B0604030504040204" pitchFamily="34" charset="0"/>
              </a:rPr>
              <a:t>, chữ </a:t>
            </a:r>
            <a:r>
              <a:rPr lang="en-US" sz="2400" smtClean="0">
                <a:latin typeface="Tahoma" panose="020B0604030504040204" pitchFamily="34" charset="0"/>
                <a:ea typeface="Tahoma" panose="020B0604030504040204" pitchFamily="34" charset="0"/>
                <a:cs typeface="Tahoma" panose="020B0604030504040204" pitchFamily="34" charset="0"/>
              </a:rPr>
              <a:t>cái</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Thông </a:t>
            </a:r>
            <a:r>
              <a:rPr lang="vi-VN" sz="2400">
                <a:latin typeface="Tahoma" panose="020B0604030504040204" pitchFamily="34" charset="0"/>
                <a:ea typeface="Tahoma" panose="020B0604030504040204" pitchFamily="34" charset="0"/>
                <a:cs typeface="Tahoma" panose="020B0604030504040204" pitchFamily="34" charset="0"/>
              </a:rPr>
              <a:t>thường, </a:t>
            </a:r>
            <a:r>
              <a:rPr lang="en-US" sz="2400" smtClean="0">
                <a:latin typeface="Tahoma" panose="020B0604030504040204" pitchFamily="34" charset="0"/>
                <a:ea typeface="Tahoma" panose="020B0604030504040204" pitchFamily="34" charset="0"/>
                <a:cs typeface="Tahoma" panose="020B0604030504040204" pitchFamily="34" charset="0"/>
              </a:rPr>
              <a:t>LED </a:t>
            </a:r>
            <a:r>
              <a:rPr lang="vi-VN" sz="2400" smtClean="0">
                <a:latin typeface="Tahoma" panose="020B0604030504040204" pitchFamily="34" charset="0"/>
                <a:ea typeface="Tahoma" panose="020B0604030504040204" pitchFamily="34" charset="0"/>
                <a:cs typeface="Tahoma" panose="020B0604030504040204" pitchFamily="34" charset="0"/>
              </a:rPr>
              <a:t>7 </a:t>
            </a:r>
            <a:r>
              <a:rPr lang="vi-VN" sz="2400">
                <a:latin typeface="Tahoma" panose="020B0604030504040204" pitchFamily="34" charset="0"/>
                <a:ea typeface="Tahoma" panose="020B0604030504040204" pitchFamily="34" charset="0"/>
                <a:cs typeface="Tahoma" panose="020B0604030504040204" pitchFamily="34" charset="0"/>
              </a:rPr>
              <a:t>đoạn bao gồm </a:t>
            </a:r>
            <a:r>
              <a:rPr lang="en-US" sz="2400" smtClean="0">
                <a:latin typeface="Tahoma" panose="020B0604030504040204" pitchFamily="34" charset="0"/>
                <a:ea typeface="Tahoma" panose="020B0604030504040204" pitchFamily="34" charset="0"/>
                <a:cs typeface="Tahoma" panose="020B0604030504040204" pitchFamily="34" charset="0"/>
              </a:rPr>
              <a:t>7 thanh </a:t>
            </a:r>
            <a:r>
              <a:rPr lang="vi-VN" sz="2400" smtClean="0">
                <a:latin typeface="Tahoma" panose="020B0604030504040204" pitchFamily="34" charset="0"/>
                <a:ea typeface="Tahoma" panose="020B0604030504040204" pitchFamily="34" charset="0"/>
                <a:cs typeface="Tahoma" panose="020B0604030504040204" pitchFamily="34" charset="0"/>
              </a:rPr>
              <a:t>LED màu</a:t>
            </a:r>
            <a:r>
              <a:rPr lang="en-US" sz="2400" smtClean="0">
                <a:latin typeface="Tahoma" panose="020B0604030504040204" pitchFamily="34" charset="0"/>
                <a:ea typeface="Tahoma" panose="020B0604030504040204" pitchFamily="34" charset="0"/>
                <a:cs typeface="Tahoma" panose="020B0604030504040204" pitchFamily="34" charset="0"/>
              </a:rPr>
              <a:t> (đỏ, xanh</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được đóng gói</a:t>
            </a:r>
            <a:r>
              <a:rPr lang="vi-VN" sz="2400" smtClean="0">
                <a:latin typeface="Tahoma" panose="020B0604030504040204" pitchFamily="34" charset="0"/>
                <a:ea typeface="Tahoma" panose="020B0604030504040204" pitchFamily="34" charset="0"/>
                <a:cs typeface="Tahoma" panose="020B0604030504040204" pitchFamily="34" charset="0"/>
              </a:rPr>
              <a:t> trong </a:t>
            </a:r>
            <a:r>
              <a:rPr lang="vi-VN" sz="2400">
                <a:latin typeface="Tahoma" panose="020B0604030504040204" pitchFamily="34" charset="0"/>
                <a:ea typeface="Tahoma" panose="020B0604030504040204" pitchFamily="34" charset="0"/>
                <a:cs typeface="Tahoma" panose="020B0604030504040204" pitchFamily="34" charset="0"/>
              </a:rPr>
              <a:t>một </a:t>
            </a:r>
            <a:r>
              <a:rPr lang="vi-VN" sz="2400" smtClean="0">
                <a:latin typeface="Tahoma" panose="020B0604030504040204" pitchFamily="34" charset="0"/>
                <a:ea typeface="Tahoma" panose="020B0604030504040204" pitchFamily="34" charset="0"/>
                <a:cs typeface="Tahoma" panose="020B0604030504040204" pitchFamily="34" charset="0"/>
              </a:rPr>
              <a:t>màn hình</a:t>
            </a:r>
            <a:r>
              <a:rPr lang="en-US" sz="2400" smtClean="0">
                <a:latin typeface="Tahoma" panose="020B0604030504040204" pitchFamily="34" charset="0"/>
                <a:ea typeface="Tahoma" panose="020B0604030504040204" pitchFamily="34" charset="0"/>
                <a:cs typeface="Tahoma" panose="020B0604030504040204" pitchFamily="34" charset="0"/>
              </a:rPr>
              <a:t> đ</a:t>
            </a:r>
            <a:r>
              <a:rPr lang="vi-VN" sz="2400" smtClean="0">
                <a:latin typeface="Tahoma" panose="020B0604030504040204" pitchFamily="34" charset="0"/>
                <a:ea typeface="Tahoma" panose="020B0604030504040204" pitchFamily="34" charset="0"/>
                <a:cs typeface="Tahoma" panose="020B0604030504040204" pitchFamily="34" charset="0"/>
              </a:rPr>
              <a:t>ể </a:t>
            </a:r>
            <a:r>
              <a:rPr lang="en-US" sz="2400" smtClean="0">
                <a:latin typeface="Tahoma" panose="020B0604030504040204" pitchFamily="34" charset="0"/>
                <a:ea typeface="Tahoma" panose="020B0604030504040204" pitchFamily="34" charset="0"/>
                <a:cs typeface="Tahoma" panose="020B0604030504040204" pitchFamily="34" charset="0"/>
              </a:rPr>
              <a:t>hiển thị</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các </a:t>
            </a:r>
            <a:r>
              <a:rPr lang="vi-VN" sz="2400" smtClean="0">
                <a:latin typeface="Tahoma" panose="020B0604030504040204" pitchFamily="34" charset="0"/>
                <a:ea typeface="Tahoma" panose="020B0604030504040204" pitchFamily="34" charset="0"/>
                <a:cs typeface="Tahoma" panose="020B0604030504040204" pitchFamily="34" charset="0"/>
              </a:rPr>
              <a:t>ký </a:t>
            </a:r>
            <a:r>
              <a:rPr lang="vi-VN" sz="2400">
                <a:latin typeface="Tahoma" panose="020B0604030504040204" pitchFamily="34" charset="0"/>
                <a:ea typeface="Tahoma" panose="020B0604030504040204" pitchFamily="34" charset="0"/>
                <a:cs typeface="Tahoma" panose="020B0604030504040204" pitchFamily="34" charset="0"/>
              </a:rPr>
              <a:t>tự </a:t>
            </a:r>
            <a:r>
              <a:rPr lang="en-US" sz="2400" smtClean="0">
                <a:latin typeface="Tahoma" panose="020B0604030504040204" pitchFamily="34" charset="0"/>
                <a:ea typeface="Tahoma" panose="020B0604030504040204" pitchFamily="34" charset="0"/>
                <a:cs typeface="Tahoma" panose="020B0604030504040204" pitchFamily="34" charset="0"/>
              </a:rPr>
              <a:t>ở mã 16 (</a:t>
            </a:r>
            <a:r>
              <a:rPr lang="vi-VN" sz="2400" smtClean="0">
                <a:latin typeface="Tahoma" panose="020B0604030504040204" pitchFamily="34" charset="0"/>
                <a:ea typeface="Tahoma" panose="020B0604030504040204" pitchFamily="34" charset="0"/>
                <a:cs typeface="Tahoma" panose="020B0604030504040204" pitchFamily="34" charset="0"/>
              </a:rPr>
              <a:t>từ </a:t>
            </a:r>
            <a:r>
              <a:rPr lang="vi-VN" sz="2400">
                <a:latin typeface="Tahoma" panose="020B0604030504040204" pitchFamily="34" charset="0"/>
                <a:ea typeface="Tahoma" panose="020B0604030504040204" pitchFamily="34" charset="0"/>
                <a:cs typeface="Tahoma" panose="020B0604030504040204" pitchFamily="34" charset="0"/>
              </a:rPr>
              <a:t>0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9 và A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F</a:t>
            </a:r>
            <a:r>
              <a:rPr lang="en-US" sz="2400" smtClean="0">
                <a:latin typeface="Tahoma" panose="020B0604030504040204" pitchFamily="34" charset="0"/>
                <a:ea typeface="Tahoma" panose="020B0604030504040204" pitchFamily="34" charset="0"/>
                <a:cs typeface="Tahoma" panose="020B0604030504040204" pitchFamily="34" charset="0"/>
              </a:rPr>
              <a:t>).</a:t>
            </a:r>
          </a:p>
          <a:p>
            <a:pPr lvl="1" algn="just"/>
            <a:r>
              <a:rPr lang="vi-VN" sz="2400" smtClean="0">
                <a:latin typeface="Tahoma" panose="020B0604030504040204" pitchFamily="34" charset="0"/>
                <a:ea typeface="Tahoma" panose="020B0604030504040204" pitchFamily="34" charset="0"/>
                <a:cs typeface="Tahoma" panose="020B0604030504040204" pitchFamily="34" charset="0"/>
              </a:rPr>
              <a:t>Bộ </a:t>
            </a:r>
            <a:r>
              <a:rPr lang="vi-VN" sz="2400">
                <a:latin typeface="Tahoma" panose="020B0604030504040204" pitchFamily="34" charset="0"/>
                <a:ea typeface="Tahoma" panose="020B0604030504040204" pitchFamily="34" charset="0"/>
                <a:cs typeface="Tahoma" panose="020B0604030504040204" pitchFamily="34" charset="0"/>
              </a:rPr>
              <a:t>giải mã hiển thị BCD thành 7 đoạn </a:t>
            </a:r>
            <a:r>
              <a:rPr lang="en-US" sz="2400" smtClean="0">
                <a:latin typeface="Tahoma" panose="020B0604030504040204" pitchFamily="34" charset="0"/>
                <a:ea typeface="Tahoma" panose="020B0604030504040204" pitchFamily="34" charset="0"/>
                <a:cs typeface="Tahoma" panose="020B0604030504040204" pitchFamily="34" charset="0"/>
              </a:rPr>
              <a:t>(TTL</a:t>
            </a:r>
            <a:r>
              <a:rPr lang="vi-VN" sz="2400" smtClean="0">
                <a:latin typeface="Tahoma" panose="020B0604030504040204" pitchFamily="34" charset="0"/>
                <a:ea typeface="Tahoma" panose="020B0604030504040204" pitchFamily="34" charset="0"/>
                <a:cs typeface="Tahoma" panose="020B0604030504040204" pitchFamily="34" charset="0"/>
              </a:rPr>
              <a:t> 74LS47</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có chức năng chuyển đổi mã nhị phân thành mã 7 đoạn để có thể dễ dàng hiển thị lên LED 7 đoạn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9636075" y="1062971"/>
            <a:ext cx="814212" cy="282503"/>
          </a:xfrm>
        </p:spPr>
        <p:txBody>
          <a:bodyPr>
            <a:normAutofit fontScale="85000" lnSpcReduction="20000"/>
          </a:bodyPr>
          <a:lstStyle/>
          <a:p>
            <a:pPr marL="0" indent="0">
              <a:buNone/>
            </a:pPr>
            <a:r>
              <a:rPr lang="en-US" sz="1400" smtClean="0">
                <a:solidFill>
                  <a:srgbClr val="0070C0"/>
                </a:solidFill>
                <a:latin typeface="Tahoma" panose="020B0604030504040204" pitchFamily="34" charset="0"/>
                <a:ea typeface="Tahoma" panose="020B0604030504040204" pitchFamily="34" charset="0"/>
                <a:cs typeface="Tahoma" panose="020B0604030504040204" pitchFamily="34" charset="0"/>
              </a:rPr>
              <a:t>74C293</a:t>
            </a:r>
          </a:p>
        </p:txBody>
      </p:sp>
      <p:pic>
        <p:nvPicPr>
          <p:cNvPr id="1026" name="Picture 2" descr="https://www.electronics-tutorials.ws/wp-content/uploads/2013/08/comb15.gif?fit=269%2C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850" y="351734"/>
            <a:ext cx="2562225"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789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4277914" cy="1478570"/>
          </a:xfrm>
        </p:spPr>
        <p:txBody>
          <a:bodyPr>
            <a:normAutofit/>
          </a:bodyPr>
          <a:lstStyle/>
          <a:p>
            <a:r>
              <a:rPr lang="en-US" sz="440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Phân loại</a:t>
            </a:r>
            <a:endParaRPr lang="en-US"/>
          </a:p>
        </p:txBody>
      </p:sp>
      <p:graphicFrame>
        <p:nvGraphicFramePr>
          <p:cNvPr id="6" name="Diagram 5"/>
          <p:cNvGraphicFramePr/>
          <p:nvPr>
            <p:extLst>
              <p:ext uri="{D42A27DB-BD31-4B8C-83A1-F6EECF244321}">
                <p14:modId xmlns:p14="http://schemas.microsoft.com/office/powerpoint/2010/main" val="2601059357"/>
              </p:ext>
            </p:extLst>
          </p:nvPr>
        </p:nvGraphicFramePr>
        <p:xfrm>
          <a:off x="3043646" y="365761"/>
          <a:ext cx="8673737" cy="4914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9" y="1711235"/>
            <a:ext cx="7493138" cy="4127862"/>
          </a:xfrm>
        </p:spPr>
        <p:txBody>
          <a:bodyPr>
            <a:normAutofit fontScale="925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Small Scale Integration (SSI) </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T</a:t>
            </a:r>
            <a:r>
              <a:rPr lang="vi-VN" sz="2400" smtClean="0">
                <a:latin typeface="Tahoma" panose="020B0604030504040204" pitchFamily="34" charset="0"/>
                <a:ea typeface="Tahoma" panose="020B0604030504040204" pitchFamily="34" charset="0"/>
                <a:cs typeface="Tahoma" panose="020B0604030504040204" pitchFamily="34" charset="0"/>
              </a:rPr>
              <a:t>ối </a:t>
            </a:r>
            <a:r>
              <a:rPr lang="vi-VN" sz="2400">
                <a:latin typeface="Tahoma" panose="020B0604030504040204" pitchFamily="34" charset="0"/>
                <a:ea typeface="Tahoma" panose="020B0604030504040204" pitchFamily="34" charset="0"/>
                <a:cs typeface="Tahoma" panose="020B0604030504040204" pitchFamily="34" charset="0"/>
              </a:rPr>
              <a:t>đa 10 bóng bán dẫn hoặc một vài </a:t>
            </a:r>
            <a:r>
              <a:rPr lang="vi-VN" sz="2400" smtClean="0">
                <a:latin typeface="Tahoma" panose="020B0604030504040204" pitchFamily="34" charset="0"/>
                <a:ea typeface="Tahoma" panose="020B0604030504040204" pitchFamily="34" charset="0"/>
                <a:cs typeface="Tahoma" panose="020B0604030504040204" pitchFamily="34" charset="0"/>
              </a:rPr>
              <a:t>cổng</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AND</a:t>
            </a:r>
            <a:r>
              <a:rPr lang="vi-VN" sz="2400">
                <a:latin typeface="Tahoma" panose="020B0604030504040204" pitchFamily="34" charset="0"/>
                <a:ea typeface="Tahoma" panose="020B0604030504040204" pitchFamily="34" charset="0"/>
                <a:cs typeface="Tahoma" panose="020B0604030504040204" pitchFamily="34" charset="0"/>
              </a:rPr>
              <a:t>, OR, </a:t>
            </a:r>
            <a:r>
              <a:rPr lang="en-US" sz="2400" smtClean="0">
                <a:latin typeface="Tahoma" panose="020B0604030504040204" pitchFamily="34" charset="0"/>
                <a:ea typeface="Tahoma" panose="020B0604030504040204" pitchFamily="34" charset="0"/>
                <a:cs typeface="Tahoma" panose="020B0604030504040204" pitchFamily="34" charset="0"/>
              </a:rPr>
              <a:t>NOT</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Medium Scale </a:t>
            </a:r>
            <a:r>
              <a:rPr lang="vi-VN" sz="2400" smtClean="0">
                <a:latin typeface="Tahoma" panose="020B0604030504040204" pitchFamily="34" charset="0"/>
                <a:ea typeface="Tahoma" panose="020B0604030504040204" pitchFamily="34" charset="0"/>
                <a:cs typeface="Tahoma" panose="020B0604030504040204" pitchFamily="34" charset="0"/>
              </a:rPr>
              <a:t>Integration</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a:t>
            </a:r>
            <a:r>
              <a:rPr lang="vi-VN" sz="2400">
                <a:latin typeface="Tahoma" panose="020B0604030504040204" pitchFamily="34" charset="0"/>
                <a:ea typeface="Tahoma" panose="020B0604030504040204" pitchFamily="34" charset="0"/>
                <a:cs typeface="Tahoma" panose="020B0604030504040204" pitchFamily="34" charset="0"/>
              </a:rPr>
              <a:t>MSI) - </a:t>
            </a:r>
            <a:r>
              <a:rPr lang="vi-VN" sz="2400" smtClean="0">
                <a:latin typeface="Tahoma" panose="020B0604030504040204" pitchFamily="34" charset="0"/>
                <a:ea typeface="Tahoma" panose="020B0604030504040204" pitchFamily="34" charset="0"/>
                <a:cs typeface="Tahoma" panose="020B0604030504040204" pitchFamily="34" charset="0"/>
              </a:rPr>
              <a:t>10</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100 </a:t>
            </a:r>
            <a:r>
              <a:rPr lang="en-US" sz="2400" smtClean="0">
                <a:latin typeface="Tahoma" panose="020B0604030504040204" pitchFamily="34" charset="0"/>
                <a:ea typeface="Tahoma" panose="020B0604030504040204" pitchFamily="34" charset="0"/>
                <a:cs typeface="Tahoma" panose="020B0604030504040204" pitchFamily="34" charset="0"/>
              </a:rPr>
              <a:t>trans: Add</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Decoder</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CounteR</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F</a:t>
            </a:r>
            <a:r>
              <a:rPr lang="vi-VN" sz="2400" smtClean="0">
                <a:latin typeface="Tahoma" panose="020B0604030504040204" pitchFamily="34" charset="0"/>
                <a:ea typeface="Tahoma" panose="020B0604030504040204" pitchFamily="34" charset="0"/>
                <a:cs typeface="Tahoma" panose="020B0604030504040204" pitchFamily="34" charset="0"/>
              </a:rPr>
              <a:t>lip-</a:t>
            </a:r>
            <a:r>
              <a:rPr lang="en-US" sz="2400" smtClean="0">
                <a:latin typeface="Tahoma" panose="020B0604030504040204" pitchFamily="34" charset="0"/>
                <a:ea typeface="Tahoma" panose="020B0604030504040204" pitchFamily="34" charset="0"/>
                <a:cs typeface="Tahoma" panose="020B0604030504040204" pitchFamily="34" charset="0"/>
              </a:rPr>
              <a:t>F</a:t>
            </a:r>
            <a:r>
              <a:rPr lang="vi-VN" sz="2400" smtClean="0">
                <a:latin typeface="Tahoma" panose="020B0604030504040204" pitchFamily="34" charset="0"/>
                <a:ea typeface="Tahoma" panose="020B0604030504040204" pitchFamily="34" charset="0"/>
                <a:cs typeface="Tahoma" panose="020B0604030504040204" pitchFamily="34" charset="0"/>
              </a:rPr>
              <a:t>lop </a:t>
            </a:r>
            <a:r>
              <a:rPr lang="vi-VN" sz="2400">
                <a:latin typeface="Tahoma" panose="020B0604030504040204" pitchFamily="34" charset="0"/>
                <a:ea typeface="Tahoma" panose="020B0604030504040204" pitchFamily="34" charset="0"/>
                <a:cs typeface="Tahoma" panose="020B0604030504040204" pitchFamily="34" charset="0"/>
              </a:rPr>
              <a:t>và </a:t>
            </a:r>
            <a:r>
              <a:rPr lang="en-US" sz="2400" smtClean="0">
                <a:latin typeface="Tahoma" panose="020B0604030504040204" pitchFamily="34" charset="0"/>
                <a:ea typeface="Tahoma" panose="020B0604030504040204" pitchFamily="34" charset="0"/>
                <a:cs typeface="Tahoma" panose="020B0604030504040204" pitchFamily="34" charset="0"/>
              </a:rPr>
              <a:t>Multiplex</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a:latin typeface="Tahoma" panose="020B0604030504040204" pitchFamily="34" charset="0"/>
                <a:ea typeface="Tahoma" panose="020B0604030504040204" pitchFamily="34" charset="0"/>
                <a:cs typeface="Tahoma" panose="020B0604030504040204" pitchFamily="34" charset="0"/>
              </a:rPr>
              <a:t>Large Scale </a:t>
            </a:r>
            <a:r>
              <a:rPr lang="en-US" sz="2400" smtClean="0">
                <a:latin typeface="Tahoma" panose="020B0604030504040204" pitchFamily="34" charset="0"/>
                <a:ea typeface="Tahoma" panose="020B0604030504040204" pitchFamily="34" charset="0"/>
                <a:cs typeface="Tahoma" panose="020B0604030504040204" pitchFamily="34" charset="0"/>
              </a:rPr>
              <a:t>Integration (LSI) – 100~1000 trans: Memory, ALU, I/O chips.</a:t>
            </a:r>
          </a:p>
          <a:p>
            <a:pPr lvl="1" algn="just"/>
            <a:r>
              <a:rPr lang="en-US" sz="2400">
                <a:latin typeface="Tahoma" panose="020B0604030504040204" pitchFamily="34" charset="0"/>
                <a:ea typeface="Tahoma" panose="020B0604030504040204" pitchFamily="34" charset="0"/>
                <a:cs typeface="Tahoma" panose="020B0604030504040204" pitchFamily="34" charset="0"/>
              </a:rPr>
              <a:t>Very-Large Scale Integration (VLSI) - </a:t>
            </a:r>
            <a:r>
              <a:rPr lang="en-US" sz="2400" smtClean="0">
                <a:latin typeface="Tahoma" panose="020B0604030504040204" pitchFamily="34" charset="0"/>
                <a:ea typeface="Tahoma" panose="020B0604030504040204" pitchFamily="34" charset="0"/>
                <a:cs typeface="Tahoma" panose="020B0604030504040204" pitchFamily="34" charset="0"/>
              </a:rPr>
              <a:t>1,000~10,000 trans: </a:t>
            </a:r>
            <a:r>
              <a:rPr lang="vi-VN" sz="2400">
                <a:latin typeface="Tahoma" panose="020B0604030504040204" pitchFamily="34" charset="0"/>
                <a:ea typeface="Tahoma" panose="020B0604030504040204" pitchFamily="34" charset="0"/>
                <a:cs typeface="Tahoma" panose="020B0604030504040204" pitchFamily="34" charset="0"/>
              </a:rPr>
              <a:t>thực hiện các hoạt động tính toán như bộ xử lý, mảng bộ nhớ lớn và các thiết bị logic lập </a:t>
            </a:r>
            <a:r>
              <a:rPr lang="vi-VN" sz="2400" smtClean="0">
                <a:latin typeface="Tahoma" panose="020B0604030504040204" pitchFamily="34" charset="0"/>
                <a:ea typeface="Tahoma" panose="020B0604030504040204" pitchFamily="34" charset="0"/>
                <a:cs typeface="Tahoma" panose="020B0604030504040204" pitchFamily="34" charset="0"/>
              </a:rPr>
              <a:t>trình</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15926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50000" y="50000"/>
                                    </p:animScale>
                                  </p:childTnLst>
                                </p:cTn>
                              </p:par>
                            </p:childTnLst>
                          </p:cTn>
                        </p:par>
                        <p:par>
                          <p:cTn id="7" fill="hold">
                            <p:stCondLst>
                              <p:cond delay="2000"/>
                            </p:stCondLst>
                            <p:childTnLst>
                              <p:par>
                                <p:cTn id="8" presetID="50" presetClass="path" presetSubtype="0" accel="50000" decel="50000" fill="hold" grpId="1" nodeType="afterEffect">
                                  <p:stCondLst>
                                    <p:cond delay="0"/>
                                  </p:stCondLst>
                                  <p:childTnLst>
                                    <p:animMotion origin="layout" path="M -0.00755 -0.04004 L 0.11745 -0.04004 C 0.17344 -0.04004 0.24245 0.02894 0.24245 0.08496 L 0.24245 0.20996 " pathEditMode="relative" rAng="0" ptsTypes="AAAA">
                                      <p:cBhvr>
                                        <p:cTn id="9" dur="2000" fill="hold"/>
                                        <p:tgtEl>
                                          <p:spTgt spid="6"/>
                                        </p:tgtEl>
                                        <p:attrNameLst>
                                          <p:attrName>ppt_x</p:attrName>
                                          <p:attrName>ppt_y</p:attrName>
                                        </p:attrNameLst>
                                      </p:cBhvr>
                                      <p:rCtr x="12500" y="12500"/>
                                    </p:animMotion>
                                  </p:childTnLst>
                                </p:cTn>
                              </p:par>
                            </p:childTnLst>
                          </p:cTn>
                        </p:par>
                        <p:par>
                          <p:cTn id="10" fill="hold">
                            <p:stCondLst>
                              <p:cond delay="4000"/>
                            </p:stCondLst>
                            <p:childTnLst>
                              <p:par>
                                <p:cTn id="11" presetID="42"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1000"/>
                                        <p:tgtEl>
                                          <p:spTgt spid="7">
                                            <p:txEl>
                                              <p:pRg st="1" end="1"/>
                                            </p:txEl>
                                          </p:spTgt>
                                        </p:tgtEl>
                                      </p:cBhvr>
                                    </p:animEffect>
                                    <p:anim calcmode="lin" valueType="num">
                                      <p:cBhvr>
                                        <p:cTn id="19"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1000"/>
                                        <p:tgtEl>
                                          <p:spTgt spid="7">
                                            <p:txEl>
                                              <p:pRg st="2" end="2"/>
                                            </p:txEl>
                                          </p:spTgt>
                                        </p:tgtEl>
                                      </p:cBhvr>
                                    </p:animEffect>
                                    <p:anim calcmode="lin" valueType="num">
                                      <p:cBhvr>
                                        <p:cTn id="2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P spid="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giải mã hiển thị</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LED 7 đoạn</a:t>
            </a:r>
            <a:endParaRPr lang="en-US"/>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3" y="1985555"/>
            <a:ext cx="8590417" cy="4258491"/>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Có 2 dạng LED 7 đoạn: Anode chung hay Cathode chung</a:t>
            </a:r>
          </a:p>
          <a:p>
            <a:pPr lvl="1" algn="just"/>
            <a:r>
              <a:rPr lang="en-US" sz="2400">
                <a:latin typeface="Tahoma" panose="020B0604030504040204" pitchFamily="34" charset="0"/>
                <a:ea typeface="Tahoma" panose="020B0604030504040204" pitchFamily="34" charset="0"/>
                <a:cs typeface="Tahoma" panose="020B0604030504040204" pitchFamily="34" charset="0"/>
              </a:rPr>
              <a:t>K chung </a:t>
            </a:r>
            <a:r>
              <a:rPr lang="en-US" sz="2400" smtClean="0">
                <a:latin typeface="Tahoma" panose="020B0604030504040204" pitchFamily="34" charset="0"/>
                <a:ea typeface="Tahoma" panose="020B0604030504040204" pitchFamily="34" charset="0"/>
                <a:cs typeface="Tahoma" panose="020B0604030504040204" pitchFamily="34" charset="0"/>
              </a:rPr>
              <a:t>(Common </a:t>
            </a:r>
            <a:r>
              <a:rPr lang="en-US" sz="2400">
                <a:latin typeface="Tahoma" panose="020B0604030504040204" pitchFamily="34" charset="0"/>
                <a:ea typeface="Tahoma" panose="020B0604030504040204" pitchFamily="34" charset="0"/>
                <a:cs typeface="Tahoma" panose="020B0604030504040204" pitchFamily="34" charset="0"/>
              </a:rPr>
              <a:t>Cathode Display </a:t>
            </a:r>
            <a:r>
              <a:rPr lang="en-US" sz="2400" smtClean="0">
                <a:latin typeface="Tahoma" panose="020B0604030504040204" pitchFamily="34" charset="0"/>
                <a:ea typeface="Tahoma" panose="020B0604030504040204" pitchFamily="34" charset="0"/>
                <a:cs typeface="Tahoma" panose="020B0604030504040204" pitchFamily="34" charset="0"/>
              </a:rPr>
              <a:t>- CCD): Tất cả các cực Cathode được nối chung với nhau và nối đất (0V). Để thắp sang từng vạch cụ thể, đầu vào tích cực cao (Logic “1” hay +5V) được nối đến lần lượt các chân này.</a:t>
            </a:r>
          </a:p>
          <a:p>
            <a:pPr lvl="1" algn="just"/>
            <a:r>
              <a:rPr lang="en-US" sz="2400">
                <a:latin typeface="Tahoma" panose="020B0604030504040204" pitchFamily="34" charset="0"/>
                <a:ea typeface="Tahoma" panose="020B0604030504040204" pitchFamily="34" charset="0"/>
                <a:cs typeface="Tahoma" panose="020B0604030504040204" pitchFamily="34" charset="0"/>
              </a:rPr>
              <a:t>A chung (Common Anode </a:t>
            </a:r>
            <a:r>
              <a:rPr lang="en-US" sz="2400" smtClean="0">
                <a:latin typeface="Tahoma" panose="020B0604030504040204" pitchFamily="34" charset="0"/>
                <a:ea typeface="Tahoma" panose="020B0604030504040204" pitchFamily="34" charset="0"/>
                <a:cs typeface="Tahoma" panose="020B0604030504040204" pitchFamily="34" charset="0"/>
              </a:rPr>
              <a:t>Display - CAD): Ngược lại với K chung.</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9636075" y="1062971"/>
            <a:ext cx="814212" cy="282503"/>
          </a:xfrm>
        </p:spPr>
        <p:txBody>
          <a:bodyPr>
            <a:normAutofit fontScale="85000" lnSpcReduction="20000"/>
          </a:bodyPr>
          <a:lstStyle/>
          <a:p>
            <a:pPr marL="0" indent="0">
              <a:buNone/>
            </a:pPr>
            <a:r>
              <a:rPr lang="en-US" sz="1400" smtClean="0">
                <a:solidFill>
                  <a:srgbClr val="0070C0"/>
                </a:solidFill>
                <a:latin typeface="Tahoma" panose="020B0604030504040204" pitchFamily="34" charset="0"/>
                <a:ea typeface="Tahoma" panose="020B0604030504040204" pitchFamily="34" charset="0"/>
                <a:cs typeface="Tahoma" panose="020B0604030504040204" pitchFamily="34" charset="0"/>
              </a:rPr>
              <a:t>74C293</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8970" y="428576"/>
            <a:ext cx="1462835" cy="3113957"/>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4452" y="2595822"/>
            <a:ext cx="1502125" cy="3739664"/>
          </a:xfrm>
          <a:prstGeom prst="rect">
            <a:avLst/>
          </a:prstGeom>
        </p:spPr>
      </p:pic>
    </p:spTree>
    <p:extLst>
      <p:ext uri="{BB962C8B-B14F-4D97-AF65-F5344CB8AC3E}">
        <p14:creationId xmlns:p14="http://schemas.microsoft.com/office/powerpoint/2010/main" val="27680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giải mã hiển thị</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LED 7 đoạn</a:t>
            </a:r>
            <a:endParaRPr lang="en-US"/>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4" y="1985555"/>
            <a:ext cx="6291354" cy="4441371"/>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Bảng trạng thái của mã LED 7 đoạn</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Về cơ bản, mỗi</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vạch</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là một diode phát </a:t>
            </a:r>
            <a:r>
              <a:rPr lang="vi-VN" sz="2400" smtClean="0">
                <a:latin typeface="Tahoma" panose="020B0604030504040204" pitchFamily="34" charset="0"/>
                <a:ea typeface="Tahoma" panose="020B0604030504040204" pitchFamily="34" charset="0"/>
                <a:cs typeface="Tahoma" panose="020B0604030504040204" pitchFamily="34" charset="0"/>
              </a:rPr>
              <a:t>sáng, </a:t>
            </a:r>
            <a:r>
              <a:rPr lang="en-US" sz="2400" smtClean="0">
                <a:latin typeface="Tahoma" panose="020B0604030504040204" pitchFamily="34" charset="0"/>
                <a:ea typeface="Tahoma" panose="020B0604030504040204" pitchFamily="34" charset="0"/>
                <a:cs typeface="Tahoma" panose="020B0604030504040204" pitchFamily="34" charset="0"/>
              </a:rPr>
              <a:t>do vậy một bộ giải mã</a:t>
            </a:r>
            <a:r>
              <a:rPr lang="vi-VN" sz="2400" smtClean="0">
                <a:latin typeface="Tahoma" panose="020B0604030504040204" pitchFamily="34" charset="0"/>
                <a:ea typeface="Tahoma" panose="020B0604030504040204" pitchFamily="34" charset="0"/>
                <a:cs typeface="Tahoma" panose="020B0604030504040204" pitchFamily="34" charset="0"/>
              </a:rPr>
              <a:t> cần </a:t>
            </a:r>
            <a:r>
              <a:rPr lang="en-US" sz="2400" smtClean="0">
                <a:latin typeface="Tahoma" panose="020B0604030504040204" pitchFamily="34" charset="0"/>
                <a:ea typeface="Tahoma" panose="020B0604030504040204" pitchFamily="34" charset="0"/>
                <a:cs typeface="Tahoma" panose="020B0604030504040204" pitchFamily="34" charset="0"/>
              </a:rPr>
              <a:t>cung cấp dòng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20mA để </a:t>
            </a:r>
            <a:r>
              <a:rPr lang="en-US" sz="2400" smtClean="0">
                <a:latin typeface="Tahoma" panose="020B0604030504040204" pitchFamily="34" charset="0"/>
                <a:ea typeface="Tahoma" panose="020B0604030504040204" pitchFamily="34" charset="0"/>
                <a:cs typeface="Tahoma" panose="020B0604030504040204" pitchFamily="34" charset="0"/>
              </a:rPr>
              <a:t>bật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sáng từng </a:t>
            </a:r>
            <a:r>
              <a:rPr lang="en-US" sz="2400" smtClean="0">
                <a:latin typeface="Tahoma" panose="020B0604030504040204" pitchFamily="34" charset="0"/>
                <a:ea typeface="Tahoma" panose="020B0604030504040204" pitchFamily="34" charset="0"/>
                <a:cs typeface="Tahoma" panose="020B0604030504040204" pitchFamily="34" charset="0"/>
              </a:rPr>
              <a:t>vạch</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riêng </a:t>
            </a:r>
            <a:r>
              <a:rPr lang="vi-VN" sz="2400" smtClean="0">
                <a:latin typeface="Tahoma" panose="020B0604030504040204" pitchFamily="34" charset="0"/>
                <a:ea typeface="Tahoma" panose="020B0604030504040204" pitchFamily="34" charset="0"/>
                <a:cs typeface="Tahoma" panose="020B0604030504040204" pitchFamily="34" charset="0"/>
              </a:rPr>
              <a:t>lẻ</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Ví dụ, </a:t>
            </a:r>
            <a:r>
              <a:rPr lang="vi-VN" sz="2400" smtClean="0">
                <a:latin typeface="Tahoma" panose="020B0604030504040204" pitchFamily="34" charset="0"/>
                <a:ea typeface="Tahoma" panose="020B0604030504040204" pitchFamily="34" charset="0"/>
                <a:cs typeface="Tahoma" panose="020B0604030504040204" pitchFamily="34" charset="0"/>
              </a:rPr>
              <a:t>để </a:t>
            </a:r>
            <a:r>
              <a:rPr lang="vi-VN" sz="2400">
                <a:latin typeface="Tahoma" panose="020B0604030504040204" pitchFamily="34" charset="0"/>
                <a:ea typeface="Tahoma" panose="020B0604030504040204" pitchFamily="34" charset="0"/>
                <a:cs typeface="Tahoma" panose="020B0604030504040204" pitchFamily="34" charset="0"/>
              </a:rPr>
              <a:t>hiển thị số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8</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tất cả bảy phân đoạn sẽ cần được thắp sáng </a:t>
            </a:r>
            <a:r>
              <a:rPr lang="en-US" sz="2400" smtClean="0">
                <a:latin typeface="Tahoma" panose="020B0604030504040204" pitchFamily="34" charset="0"/>
                <a:ea typeface="Tahoma" panose="020B0604030504040204" pitchFamily="34" charset="0"/>
                <a:cs typeface="Tahoma" panose="020B0604030504040204" pitchFamily="34" charset="0"/>
              </a:rPr>
              <a:t>cùng một lúc, do đó</a:t>
            </a:r>
            <a:r>
              <a:rPr lang="vi-VN" sz="2400" smtClean="0">
                <a:latin typeface="Tahoma" panose="020B0604030504040204" pitchFamily="34" charset="0"/>
                <a:ea typeface="Tahoma" panose="020B0604030504040204" pitchFamily="34" charset="0"/>
                <a:cs typeface="Tahoma" panose="020B0604030504040204" pitchFamily="34" charset="0"/>
              </a:rPr>
              <a:t> tổng </a:t>
            </a:r>
            <a:r>
              <a:rPr lang="vi-VN" sz="2400">
                <a:latin typeface="Tahoma" panose="020B0604030504040204" pitchFamily="34" charset="0"/>
                <a:ea typeface="Tahoma" panose="020B0604030504040204" pitchFamily="34" charset="0"/>
                <a:cs typeface="Tahoma" panose="020B0604030504040204" pitchFamily="34" charset="0"/>
              </a:rPr>
              <a:t>dòng điện gần </a:t>
            </a:r>
            <a:r>
              <a:rPr lang="vi-VN" sz="2400" smtClean="0">
                <a:latin typeface="Tahoma" panose="020B0604030504040204" pitchFamily="34" charset="0"/>
                <a:ea typeface="Tahoma" panose="020B0604030504040204" pitchFamily="34" charset="0"/>
                <a:cs typeface="Tahoma" panose="020B0604030504040204" pitchFamily="34" charset="0"/>
              </a:rPr>
              <a:t>1</a:t>
            </a:r>
            <a:r>
              <a:rPr lang="en-US" sz="2400" smtClean="0">
                <a:latin typeface="Tahoma" panose="020B0604030504040204" pitchFamily="34" charset="0"/>
                <a:ea typeface="Tahoma" panose="020B0604030504040204" pitchFamily="34" charset="0"/>
                <a:cs typeface="Tahoma" panose="020B0604030504040204" pitchFamily="34" charset="0"/>
              </a:rPr>
              <a:t>6</a:t>
            </a:r>
            <a:r>
              <a:rPr lang="vi-VN" sz="2400" smtClean="0">
                <a:latin typeface="Tahoma" panose="020B0604030504040204" pitchFamily="34" charset="0"/>
                <a:ea typeface="Tahoma" panose="020B0604030504040204" pitchFamily="34" charset="0"/>
                <a:cs typeface="Tahoma" panose="020B0604030504040204" pitchFamily="34" charset="0"/>
              </a:rPr>
              <a:t>0mA</a:t>
            </a:r>
            <a:r>
              <a:rPr lang="vi-VN" sz="2400">
                <a:latin typeface="Tahoma" panose="020B0604030504040204" pitchFamily="34" charset="0"/>
                <a:ea typeface="Tahoma" panose="020B0604030504040204" pitchFamily="34" charset="0"/>
                <a:cs typeface="Tahoma" panose="020B0604030504040204" pitchFamily="34" charset="0"/>
              </a:rPr>
              <a:t>, (8 x 20mA).</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9636075" y="1062971"/>
            <a:ext cx="814212" cy="282503"/>
          </a:xfrm>
        </p:spPr>
        <p:txBody>
          <a:bodyPr>
            <a:normAutofit fontScale="85000" lnSpcReduction="20000"/>
          </a:bodyPr>
          <a:lstStyle/>
          <a:p>
            <a:pPr marL="0" indent="0">
              <a:buNone/>
            </a:pPr>
            <a:r>
              <a:rPr lang="en-US" sz="1400" smtClean="0">
                <a:solidFill>
                  <a:srgbClr val="0070C0"/>
                </a:solidFill>
                <a:latin typeface="Tahoma" panose="020B0604030504040204" pitchFamily="34" charset="0"/>
                <a:ea typeface="Tahoma" panose="020B0604030504040204" pitchFamily="34" charset="0"/>
                <a:cs typeface="Tahoma" panose="020B0604030504040204" pitchFamily="34" charset="0"/>
              </a:rPr>
              <a:t>74C293</a:t>
            </a: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644" y="1628309"/>
            <a:ext cx="5287113" cy="4639322"/>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644" y="618518"/>
            <a:ext cx="5287113" cy="1009791"/>
          </a:xfrm>
          <a:prstGeom prst="rect">
            <a:avLst/>
          </a:prstGeom>
        </p:spPr>
      </p:pic>
    </p:spTree>
    <p:extLst>
      <p:ext uri="{BB962C8B-B14F-4D97-AF65-F5344CB8AC3E}">
        <p14:creationId xmlns:p14="http://schemas.microsoft.com/office/powerpoint/2010/main" val="2672164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giải mã BCD</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giải mã BCD</a:t>
            </a:r>
            <a:endParaRPr lang="en-US"/>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4" y="1985555"/>
            <a:ext cx="6291354" cy="4441371"/>
          </a:xfrm>
        </p:spPr>
        <p:txBody>
          <a:bodyPr>
            <a:normAutofit/>
          </a:body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a:t>
            </a:r>
            <a:r>
              <a:rPr lang="vi-VN" sz="2400">
                <a:latin typeface="Tahoma" panose="020B0604030504040204" pitchFamily="34" charset="0"/>
                <a:ea typeface="Tahoma" panose="020B0604030504040204" pitchFamily="34" charset="0"/>
                <a:cs typeface="Tahoma" panose="020B0604030504040204" pitchFamily="34" charset="0"/>
              </a:rPr>
              <a:t>BCD </a:t>
            </a:r>
            <a:r>
              <a:rPr lang="en-US" sz="2400" smtClean="0">
                <a:latin typeface="Tahoma" panose="020B0604030504040204" pitchFamily="34" charset="0"/>
                <a:ea typeface="Tahoma" panose="020B0604030504040204" pitchFamily="34" charset="0"/>
                <a:cs typeface="Tahoma" panose="020B0604030504040204" pitchFamily="34" charset="0"/>
              </a:rPr>
              <a:t>hay</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8421 BCD) </a:t>
            </a:r>
            <a:r>
              <a:rPr lang="en-US" sz="2400">
                <a:latin typeface="Tahoma" panose="020B0604030504040204" pitchFamily="34" charset="0"/>
                <a:ea typeface="Tahoma" panose="020B0604030504040204" pitchFamily="34" charset="0"/>
                <a:cs typeface="Tahoma" panose="020B0604030504040204" pitchFamily="34" charset="0"/>
              </a:rPr>
              <a:t>là bộ giải mã nhị phân sang hệ 10 (Binary Coded Decimal) </a:t>
            </a:r>
            <a:r>
              <a:rPr lang="en-US" sz="2400" smtClean="0">
                <a:latin typeface="Tahoma" panose="020B0604030504040204" pitchFamily="34" charset="0"/>
                <a:ea typeface="Tahoma" panose="020B0604030504040204" pitchFamily="34" charset="0"/>
                <a:cs typeface="Tahoma" panose="020B0604030504040204" pitchFamily="34" charset="0"/>
              </a:rPr>
              <a:t>với </a:t>
            </a:r>
            <a:r>
              <a:rPr lang="vi-VN" sz="2400" smtClean="0">
                <a:latin typeface="Tahoma" panose="020B0604030504040204" pitchFamily="34" charset="0"/>
                <a:ea typeface="Tahoma" panose="020B0604030504040204" pitchFamily="34" charset="0"/>
                <a:cs typeface="Tahoma" panose="020B0604030504040204" pitchFamily="34" charset="0"/>
              </a:rPr>
              <a:t>4 </a:t>
            </a:r>
            <a:r>
              <a:rPr lang="vi-VN" sz="2400">
                <a:latin typeface="Tahoma" panose="020B0604030504040204" pitchFamily="34" charset="0"/>
                <a:ea typeface="Tahoma" panose="020B0604030504040204" pitchFamily="34" charset="0"/>
                <a:cs typeface="Tahoma" panose="020B0604030504040204" pitchFamily="34" charset="0"/>
              </a:rPr>
              <a:t>bit dữ liệu </a:t>
            </a:r>
            <a:r>
              <a:rPr lang="en-US" sz="2400" smtClean="0">
                <a:latin typeface="Tahoma" panose="020B0604030504040204" pitchFamily="34" charset="0"/>
                <a:ea typeface="Tahoma" panose="020B0604030504040204" pitchFamily="34" charset="0"/>
                <a:cs typeface="Tahoma" panose="020B0604030504040204" pitchFamily="34" charset="0"/>
              </a:rPr>
              <a:t>đầu vào </a:t>
            </a:r>
            <a:r>
              <a:rPr lang="vi-VN" sz="2400" smtClean="0">
                <a:latin typeface="Tahoma" panose="020B0604030504040204" pitchFamily="34" charset="0"/>
                <a:ea typeface="Tahoma" panose="020B0604030504040204" pitchFamily="34" charset="0"/>
                <a:cs typeface="Tahoma" panose="020B0604030504040204" pitchFamily="34" charset="0"/>
              </a:rPr>
              <a:t>(nibble </a:t>
            </a:r>
            <a:r>
              <a:rPr lang="vi-VN" sz="2400">
                <a:latin typeface="Tahoma" panose="020B0604030504040204" pitchFamily="34" charset="0"/>
                <a:ea typeface="Tahoma" panose="020B0604030504040204" pitchFamily="34" charset="0"/>
                <a:cs typeface="Tahoma" panose="020B0604030504040204" pitchFamily="34" charset="0"/>
              </a:rPr>
              <a:t>hoặc nửa </a:t>
            </a:r>
            <a:r>
              <a:rPr lang="vi-VN" sz="2400" smtClean="0">
                <a:latin typeface="Tahoma" panose="020B0604030504040204" pitchFamily="34" charset="0"/>
                <a:ea typeface="Tahoma" panose="020B0604030504040204" pitchFamily="34" charset="0"/>
                <a:cs typeface="Tahoma" panose="020B0604030504040204" pitchFamily="34" charset="0"/>
              </a:rPr>
              <a:t>byte)</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vi-VN" sz="2400" smtClean="0">
                <a:latin typeface="Tahoma" panose="020B0604030504040204" pitchFamily="34" charset="0"/>
                <a:ea typeface="Tahoma" panose="020B0604030504040204" pitchFamily="34" charset="0"/>
                <a:cs typeface="Tahoma" panose="020B0604030504040204" pitchFamily="34" charset="0"/>
              </a:rPr>
              <a:t>BCD </a:t>
            </a:r>
            <a:r>
              <a:rPr lang="vi-VN" sz="2400">
                <a:latin typeface="Tahoma" panose="020B0604030504040204" pitchFamily="34" charset="0"/>
                <a:ea typeface="Tahoma" panose="020B0604030504040204" pitchFamily="34" charset="0"/>
                <a:cs typeface="Tahoma" panose="020B0604030504040204" pitchFamily="34" charset="0"/>
              </a:rPr>
              <a:t>chỉ </a:t>
            </a:r>
            <a:r>
              <a:rPr lang="en-US" sz="2400" smtClean="0">
                <a:latin typeface="Tahoma" panose="020B0604030504040204" pitchFamily="34" charset="0"/>
                <a:ea typeface="Tahoma" panose="020B0604030504040204" pitchFamily="34" charset="0"/>
                <a:cs typeface="Tahoma" panose="020B0604030504040204" pitchFamily="34" charset="0"/>
              </a:rPr>
              <a:t>giải mã các số</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trong khoảng </a:t>
            </a:r>
            <a:r>
              <a:rPr lang="vi-VN" sz="2400" smtClean="0">
                <a:latin typeface="Tahoma" panose="020B0604030504040204" pitchFamily="34" charset="0"/>
                <a:ea typeface="Tahoma" panose="020B0604030504040204" pitchFamily="34" charset="0"/>
                <a:cs typeface="Tahoma" panose="020B0604030504040204" pitchFamily="34" charset="0"/>
              </a:rPr>
              <a:t>0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9, với các </a:t>
            </a:r>
            <a:r>
              <a:rPr lang="vi-VN" sz="2400" smtClean="0">
                <a:latin typeface="Tahoma" panose="020B0604030504040204" pitchFamily="34" charset="0"/>
                <a:ea typeface="Tahoma" panose="020B0604030504040204" pitchFamily="34" charset="0"/>
                <a:cs typeface="Tahoma" panose="020B0604030504040204" pitchFamily="34" charset="0"/>
              </a:rPr>
              <a:t>m</a:t>
            </a:r>
            <a:r>
              <a:rPr lang="en-US" sz="2400">
                <a:latin typeface="Tahoma" panose="020B0604030504040204" pitchFamily="34" charset="0"/>
                <a:ea typeface="Tahoma" panose="020B0604030504040204" pitchFamily="34" charset="0"/>
                <a:cs typeface="Tahoma" panose="020B0604030504040204" pitchFamily="34" charset="0"/>
              </a:rPr>
              <a:t>ã</a:t>
            </a:r>
            <a:r>
              <a:rPr lang="vi-VN" sz="2400" smtClean="0">
                <a:latin typeface="Tahoma" panose="020B0604030504040204" pitchFamily="34" charset="0"/>
                <a:ea typeface="Tahoma" panose="020B0604030504040204" pitchFamily="34" charset="0"/>
                <a:cs typeface="Tahoma" panose="020B0604030504040204" pitchFamily="34" charset="0"/>
              </a:rPr>
              <a:t> nhị </a:t>
            </a:r>
            <a:r>
              <a:rPr lang="vi-VN" sz="2400">
                <a:latin typeface="Tahoma" panose="020B0604030504040204" pitchFamily="34" charset="0"/>
                <a:ea typeface="Tahoma" panose="020B0604030504040204" pitchFamily="34" charset="0"/>
                <a:cs typeface="Tahoma" panose="020B0604030504040204" pitchFamily="34" charset="0"/>
              </a:rPr>
              <a:t>phân từ </a:t>
            </a:r>
            <a:r>
              <a:rPr lang="vi-VN" sz="2400" smtClean="0">
                <a:latin typeface="Tahoma" panose="020B0604030504040204" pitchFamily="34" charset="0"/>
                <a:ea typeface="Tahoma" panose="020B0604030504040204" pitchFamily="34" charset="0"/>
                <a:cs typeface="Tahoma" panose="020B0604030504040204" pitchFamily="34" charset="0"/>
              </a:rPr>
              <a:t>1010</a:t>
            </a:r>
            <a:r>
              <a:rPr lang="en-US" sz="2400" smtClean="0">
                <a:latin typeface="Tahoma" panose="020B0604030504040204" pitchFamily="34" charset="0"/>
                <a:ea typeface="Tahoma" panose="020B0604030504040204" pitchFamily="34" charset="0"/>
                <a:cs typeface="Tahoma" panose="020B0604030504040204" pitchFamily="34" charset="0"/>
              </a:rPr>
              <a:t> (A)</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1111 </a:t>
            </a:r>
            <a:r>
              <a:rPr lang="vi-VN" sz="2400" smtClean="0">
                <a:latin typeface="Tahoma" panose="020B0604030504040204" pitchFamily="34" charset="0"/>
                <a:ea typeface="Tahoma" panose="020B0604030504040204" pitchFamily="34" charset="0"/>
                <a:cs typeface="Tahoma" panose="020B0604030504040204" pitchFamily="34" charset="0"/>
              </a:rPr>
              <a:t>(F</a:t>
            </a:r>
            <a:r>
              <a:rPr lang="vi-VN" sz="2400">
                <a:latin typeface="Tahoma" panose="020B0604030504040204" pitchFamily="34" charset="0"/>
                <a:ea typeface="Tahoma" panose="020B0604030504040204" pitchFamily="34" charset="0"/>
                <a:cs typeface="Tahoma" panose="020B0604030504040204" pitchFamily="34" charset="0"/>
              </a:rPr>
              <a:t>) là các đầu vào không hợp </a:t>
            </a:r>
            <a:r>
              <a:rPr lang="vi-VN" sz="2400" smtClean="0">
                <a:latin typeface="Tahoma" panose="020B0604030504040204" pitchFamily="34" charset="0"/>
                <a:ea typeface="Tahoma" panose="020B0604030504040204" pitchFamily="34" charset="0"/>
                <a:cs typeface="Tahoma" panose="020B0604030504040204" pitchFamily="34" charset="0"/>
              </a:rPr>
              <a:t>lệ.</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9636075" y="1062971"/>
            <a:ext cx="814212" cy="282503"/>
          </a:xfrm>
        </p:spPr>
        <p:txBody>
          <a:bodyPr>
            <a:normAutofit fontScale="85000" lnSpcReduction="20000"/>
          </a:bodyPr>
          <a:lstStyle/>
          <a:p>
            <a:pPr marL="0" indent="0">
              <a:buNone/>
            </a:pPr>
            <a:r>
              <a:rPr lang="en-US" sz="1400" smtClean="0">
                <a:solidFill>
                  <a:srgbClr val="0070C0"/>
                </a:solidFill>
                <a:latin typeface="Tahoma" panose="020B0604030504040204" pitchFamily="34" charset="0"/>
                <a:ea typeface="Tahoma" panose="020B0604030504040204" pitchFamily="34" charset="0"/>
                <a:cs typeface="Tahoma" panose="020B0604030504040204" pitchFamily="34" charset="0"/>
              </a:rPr>
              <a:t>74C293</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967" y="1466799"/>
            <a:ext cx="5296639" cy="4629796"/>
          </a:xfrm>
          <a:prstGeom prst="rect">
            <a:avLst/>
          </a:prstGeom>
        </p:spPr>
      </p:pic>
    </p:spTree>
    <p:extLst>
      <p:ext uri="{BB962C8B-B14F-4D97-AF65-F5344CB8AC3E}">
        <p14:creationId xmlns:p14="http://schemas.microsoft.com/office/powerpoint/2010/main" val="17455607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giải mã BCD</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giải mã BCD kết hợp LED 7 đoạn</a:t>
            </a:r>
            <a:endParaRPr lang="en-US"/>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4" y="1985556"/>
            <a:ext cx="6291354" cy="2690948"/>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Bộ giải mã hiển thị nhị phân (BCD) sang 7 đoạn </a:t>
            </a:r>
            <a:r>
              <a:rPr lang="en-US" sz="2400" smtClean="0">
                <a:latin typeface="Tahoma" panose="020B0604030504040204" pitchFamily="34" charset="0"/>
                <a:ea typeface="Tahoma" panose="020B0604030504040204" pitchFamily="34" charset="0"/>
                <a:cs typeface="Tahoma" panose="020B0604030504040204" pitchFamily="34" charset="0"/>
              </a:rPr>
              <a:t>với đầu vào nhị phân: </a:t>
            </a:r>
            <a:r>
              <a:rPr lang="vi-VN" sz="2400" smtClean="0">
                <a:latin typeface="Tahoma" panose="020B0604030504040204" pitchFamily="34" charset="0"/>
                <a:ea typeface="Tahoma" panose="020B0604030504040204" pitchFamily="34" charset="0"/>
                <a:cs typeface="Tahoma" panose="020B0604030504040204" pitchFamily="34" charset="0"/>
              </a:rPr>
              <a:t>TTL </a:t>
            </a:r>
            <a:r>
              <a:rPr lang="vi-VN" sz="2400">
                <a:latin typeface="Tahoma" panose="020B0604030504040204" pitchFamily="34" charset="0"/>
                <a:ea typeface="Tahoma" panose="020B0604030504040204" pitchFamily="34" charset="0"/>
                <a:cs typeface="Tahoma" panose="020B0604030504040204" pitchFamily="34" charset="0"/>
              </a:rPr>
              <a:t>74LS47 </a:t>
            </a:r>
            <a:r>
              <a:rPr lang="en-US" sz="2400" smtClean="0">
                <a:latin typeface="Tahoma" panose="020B0604030504040204" pitchFamily="34" charset="0"/>
                <a:ea typeface="Tahoma" panose="020B0604030504040204" pitchFamily="34" charset="0"/>
                <a:cs typeface="Tahoma" panose="020B0604030504040204" pitchFamily="34" charset="0"/>
              </a:rPr>
              <a:t>(A chung) </a:t>
            </a:r>
            <a:r>
              <a:rPr lang="vi-VN" sz="2400" smtClean="0">
                <a:latin typeface="Tahoma" panose="020B0604030504040204" pitchFamily="34" charset="0"/>
                <a:ea typeface="Tahoma" panose="020B0604030504040204" pitchFamily="34" charset="0"/>
                <a:cs typeface="Tahoma" panose="020B0604030504040204" pitchFamily="34" charset="0"/>
              </a:rPr>
              <a:t>hoặc 74LS48</a:t>
            </a:r>
            <a:r>
              <a:rPr lang="en-US" sz="2400" smtClean="0">
                <a:latin typeface="Tahoma" panose="020B0604030504040204" pitchFamily="34" charset="0"/>
                <a:ea typeface="Tahoma" panose="020B0604030504040204" pitchFamily="34" charset="0"/>
                <a:cs typeface="Tahoma" panose="020B0604030504040204" pitchFamily="34" charset="0"/>
              </a:rPr>
              <a:t> (K chung)</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có 4 đầu </a:t>
            </a:r>
            <a:r>
              <a:rPr lang="vi-VN" sz="2400" smtClean="0">
                <a:latin typeface="Tahoma" panose="020B0604030504040204" pitchFamily="34" charset="0"/>
                <a:ea typeface="Tahoma" panose="020B0604030504040204" pitchFamily="34" charset="0"/>
                <a:cs typeface="Tahoma" panose="020B0604030504040204" pitchFamily="34" charset="0"/>
              </a:rPr>
              <a:t>vào</a:t>
            </a:r>
            <a:r>
              <a:rPr lang="en-US" sz="2400" smtClean="0">
                <a:latin typeface="Tahoma" panose="020B0604030504040204" pitchFamily="34" charset="0"/>
                <a:ea typeface="Tahoma" panose="020B0604030504040204" pitchFamily="34" charset="0"/>
                <a:cs typeface="Tahoma" panose="020B0604030504040204" pitchFamily="34" charset="0"/>
              </a:rPr>
              <a:t> BCD</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và 7 </a:t>
            </a:r>
            <a:r>
              <a:rPr lang="vi-VN" sz="2400" smtClean="0">
                <a:latin typeface="Tahoma" panose="020B0604030504040204" pitchFamily="34" charset="0"/>
                <a:ea typeface="Tahoma" panose="020B0604030504040204" pitchFamily="34" charset="0"/>
                <a:cs typeface="Tahoma" panose="020B0604030504040204" pitchFamily="34" charset="0"/>
              </a:rPr>
              <a:t>đầu </a:t>
            </a:r>
            <a:r>
              <a:rPr lang="vi-VN" sz="2400">
                <a:latin typeface="Tahoma" panose="020B0604030504040204" pitchFamily="34" charset="0"/>
                <a:ea typeface="Tahoma" panose="020B0604030504040204" pitchFamily="34" charset="0"/>
                <a:cs typeface="Tahoma" panose="020B0604030504040204" pitchFamily="34" charset="0"/>
              </a:rPr>
              <a:t>ra, mỗi dòng cho một đoạn LED. </a:t>
            </a:r>
            <a:r>
              <a:rPr lang="en-US" sz="2400" smtClean="0">
                <a:latin typeface="Tahoma" panose="020B0604030504040204" pitchFamily="34" charset="0"/>
                <a:ea typeface="Tahoma" panose="020B0604030504040204" pitchFamily="34" charset="0"/>
                <a:cs typeface="Tahoma" panose="020B0604030504040204" pitchFamily="34" charset="0"/>
              </a:rPr>
              <a:t>S</a:t>
            </a:r>
            <a:r>
              <a:rPr lang="vi-VN" sz="2400" smtClean="0">
                <a:latin typeface="Tahoma" panose="020B0604030504040204" pitchFamily="34" charset="0"/>
                <a:ea typeface="Tahoma" panose="020B0604030504040204" pitchFamily="34" charset="0"/>
                <a:cs typeface="Tahoma" panose="020B0604030504040204" pitchFamily="34" charset="0"/>
              </a:rPr>
              <a:t>ử </a:t>
            </a:r>
            <a:r>
              <a:rPr lang="vi-VN" sz="2400">
                <a:latin typeface="Tahoma" panose="020B0604030504040204" pitchFamily="34" charset="0"/>
                <a:ea typeface="Tahoma" panose="020B0604030504040204" pitchFamily="34" charset="0"/>
                <a:cs typeface="Tahoma" panose="020B0604030504040204" pitchFamily="34" charset="0"/>
              </a:rPr>
              <a:t>dụng để hiển thị tất cả các số từ </a:t>
            </a:r>
            <a:r>
              <a:rPr lang="vi-VN" sz="2400" smtClean="0">
                <a:latin typeface="Tahoma" panose="020B0604030504040204" pitchFamily="34" charset="0"/>
                <a:ea typeface="Tahoma" panose="020B0604030504040204" pitchFamily="34" charset="0"/>
                <a:cs typeface="Tahoma" panose="020B0604030504040204" pitchFamily="34" charset="0"/>
              </a:rPr>
              <a:t>từ </a:t>
            </a:r>
            <a:r>
              <a:rPr lang="vi-VN" sz="2400">
                <a:latin typeface="Tahoma" panose="020B0604030504040204" pitchFamily="34" charset="0"/>
                <a:ea typeface="Tahoma" panose="020B0604030504040204" pitchFamily="34" charset="0"/>
                <a:cs typeface="Tahoma" panose="020B0604030504040204" pitchFamily="34" charset="0"/>
              </a:rPr>
              <a:t>0 đến </a:t>
            </a:r>
            <a:r>
              <a:rPr lang="vi-VN" sz="2400" smtClean="0">
                <a:latin typeface="Tahoma" panose="020B0604030504040204" pitchFamily="34" charset="0"/>
                <a:ea typeface="Tahoma" panose="020B0604030504040204" pitchFamily="34" charset="0"/>
                <a:cs typeface="Tahoma" panose="020B0604030504040204" pitchFamily="34" charset="0"/>
              </a:rPr>
              <a:t>9</a:t>
            </a:r>
            <a:r>
              <a:rPr lang="en-US" sz="2400" smtClean="0">
                <a:latin typeface="Tahoma" panose="020B0604030504040204" pitchFamily="34" charset="0"/>
                <a:ea typeface="Tahoma" panose="020B0604030504040204" pitchFamily="34" charset="0"/>
                <a:cs typeface="Tahoma" panose="020B0604030504040204" pitchFamily="34" charset="0"/>
              </a:rPr>
              <a:t>.</a:t>
            </a:r>
          </a:p>
        </p:txBody>
      </p:sp>
      <p:sp>
        <p:nvSpPr>
          <p:cNvPr id="9"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4" y="4536800"/>
            <a:ext cx="11716500" cy="1720310"/>
          </a:xfrm>
        </p:spPr>
        <p:txBody>
          <a:bodyPr>
            <a:normAutofit lnSpcReduction="10000"/>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Nếu muốn hiển thị </a:t>
            </a:r>
            <a:r>
              <a:rPr lang="vi-VN" sz="2400" smtClean="0">
                <a:latin typeface="Tahoma" panose="020B0604030504040204" pitchFamily="34" charset="0"/>
                <a:ea typeface="Tahoma" panose="020B0604030504040204" pitchFamily="34" charset="0"/>
                <a:cs typeface="Tahoma" panose="020B0604030504040204" pitchFamily="34" charset="0"/>
              </a:rPr>
              <a:t>dãy </a:t>
            </a:r>
            <a:r>
              <a:rPr lang="vi-VN" sz="2400">
                <a:latin typeface="Tahoma" panose="020B0604030504040204" pitchFamily="34" charset="0"/>
                <a:ea typeface="Tahoma" panose="020B0604030504040204" pitchFamily="34" charset="0"/>
                <a:cs typeface="Tahoma" panose="020B0604030504040204" pitchFamily="34" charset="0"/>
              </a:rPr>
              <a:t>số đầy đủ từ 00 đến 99 có thể </a:t>
            </a:r>
            <a:r>
              <a:rPr lang="en-US" sz="2400" smtClean="0">
                <a:latin typeface="Tahoma" panose="020B0604030504040204" pitchFamily="34" charset="0"/>
                <a:ea typeface="Tahoma" panose="020B0604030504040204" pitchFamily="34" charset="0"/>
                <a:cs typeface="Tahoma" panose="020B0604030504040204" pitchFamily="34" charset="0"/>
              </a:rPr>
              <a:t>ghép nối 2 7447/7448 thành </a:t>
            </a:r>
            <a:r>
              <a:rPr lang="vi-VN" sz="2400" smtClean="0">
                <a:latin typeface="Tahoma" panose="020B0604030504040204" pitchFamily="34" charset="0"/>
                <a:ea typeface="Tahoma" panose="020B0604030504040204" pitchFamily="34" charset="0"/>
                <a:cs typeface="Tahoma" panose="020B0604030504040204" pitchFamily="34" charset="0"/>
              </a:rPr>
              <a:t>một </a:t>
            </a:r>
            <a:r>
              <a:rPr lang="vi-VN" sz="2400">
                <a:latin typeface="Tahoma" panose="020B0604030504040204" pitchFamily="34" charset="0"/>
                <a:ea typeface="Tahoma" panose="020B0604030504040204" pitchFamily="34" charset="0"/>
                <a:cs typeface="Tahoma" panose="020B0604030504040204" pitchFamily="34" charset="0"/>
              </a:rPr>
              <a:t>byte </a:t>
            </a:r>
            <a:r>
              <a:rPr lang="vi-VN" sz="2400" smtClean="0">
                <a:latin typeface="Tahoma" panose="020B0604030504040204" pitchFamily="34" charset="0"/>
                <a:ea typeface="Tahoma" panose="020B0604030504040204" pitchFamily="34" charset="0"/>
                <a:cs typeface="Tahoma" panose="020B0604030504040204" pitchFamily="34" charset="0"/>
              </a:rPr>
              <a:t>dữ liệu</a:t>
            </a:r>
            <a:r>
              <a:rPr lang="en-US" sz="2400" smtClean="0">
                <a:latin typeface="Tahoma" panose="020B0604030504040204" pitchFamily="34" charset="0"/>
                <a:ea typeface="Tahoma" panose="020B0604030504040204" pitchFamily="34" charset="0"/>
                <a:cs typeface="Tahoma" panose="020B0604030504040204" pitchFamily="34" charset="0"/>
              </a:rPr>
              <a:t> đầu vào</a:t>
            </a:r>
            <a:r>
              <a:rPr lang="vi-VN" sz="2400" smtClean="0">
                <a:latin typeface="Tahoma" panose="020B0604030504040204" pitchFamily="34" charset="0"/>
                <a:ea typeface="Tahoma" panose="020B0604030504040204" pitchFamily="34" charset="0"/>
                <a:cs typeface="Tahoma" panose="020B0604030504040204" pitchFamily="34" charset="0"/>
              </a:rPr>
              <a:t>.</a:t>
            </a:r>
            <a:r>
              <a:rPr lang="en-US" sz="2400" smtClean="0">
                <a:latin typeface="Tahoma" panose="020B0604030504040204" pitchFamily="34" charset="0"/>
                <a:ea typeface="Tahoma" panose="020B0604030504040204" pitchFamily="34" charset="0"/>
                <a:cs typeface="Tahoma" panose="020B0604030504040204" pitchFamily="34" charset="0"/>
              </a:rPr>
              <a:t> Trong thực tế, dòng ra của các IC giao tiếp thường lớn hơn dòng định mức của LED 7 đoạn nên cần sử dụng them các điện trở để hạn dòng vào cho LED 7 đoạn (150</a:t>
            </a:r>
            <a:r>
              <a:rPr lang="en-US"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US" sz="2400" smtClean="0">
                <a:latin typeface="Tahoma" panose="020B0604030504040204" pitchFamily="34" charset="0"/>
                <a:ea typeface="Tahoma" panose="020B0604030504040204" pitchFamily="34" charset="0"/>
                <a:cs typeface="Tahoma" panose="020B0604030504040204" pitchFamily="34" charset="0"/>
              </a:rPr>
              <a:t> ~ 220 </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074" y="1061345"/>
            <a:ext cx="5220429" cy="3305636"/>
          </a:xfrm>
          <a:prstGeom prst="rect">
            <a:avLst/>
          </a:prstGeom>
        </p:spPr>
      </p:pic>
    </p:spTree>
    <p:extLst>
      <p:ext uri="{BB962C8B-B14F-4D97-AF65-F5344CB8AC3E}">
        <p14:creationId xmlns:p14="http://schemas.microsoft.com/office/powerpoint/2010/main" val="31011475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cộng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cộng nhị phân</a:t>
            </a:r>
            <a:endParaRPr lang="en-US"/>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4" y="1985555"/>
            <a:ext cx="6899104" cy="4297681"/>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Bộ cộng nhị phân tuân thủ phép toán cộng trên mã nhị phân. Ví dụ, 1+1 = 0 và có ghi nhớ 1.</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Sơ đồ cộng 2 bit ở hình trên cùng cho ta gợi nhớ đến mạch XOR</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Với cổng XOR chỉ mới cho ta biết kết quả của phép cộng không có nhớ (cờ Carry). Do vậy, để ghi nhớ giá trị phép cộng “1” + “1” có thể sử dụng cổng logic AND</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3342" y="108979"/>
            <a:ext cx="2840715" cy="1429125"/>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262" y="1654175"/>
            <a:ext cx="3724796" cy="2330313"/>
          </a:xfrm>
          <a:prstGeom prst="rect">
            <a:avLst/>
          </a:prstGeom>
        </p:spPr>
      </p:pic>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262" y="4097308"/>
            <a:ext cx="3724795" cy="2103978"/>
          </a:xfrm>
          <a:prstGeom prst="rect">
            <a:avLst/>
          </a:prstGeom>
        </p:spPr>
      </p:pic>
    </p:spTree>
    <p:extLst>
      <p:ext uri="{BB962C8B-B14F-4D97-AF65-F5344CB8AC3E}">
        <p14:creationId xmlns:p14="http://schemas.microsoft.com/office/powerpoint/2010/main" val="32792972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066592"/>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cộng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cộng nhị phân 2 bit</a:t>
            </a:r>
            <a:endParaRPr lang="en-US"/>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307" y="4211459"/>
            <a:ext cx="4331925" cy="2035738"/>
          </a:xfrm>
          <a:prstGeom prst="rect">
            <a:avLst/>
          </a:prstGeom>
        </p:spPr>
      </p:pic>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0" y="1988570"/>
            <a:ext cx="5607371" cy="4309630"/>
          </a:xfrm>
          <a:prstGeom prst="rect">
            <a:avLst/>
          </a:prstGeom>
        </p:spPr>
      </p:pic>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5951433" y="921977"/>
            <a:ext cx="5325218" cy="1295693"/>
          </a:xfrm>
        </p:spPr>
        <p:txBody>
          <a:bodyPr>
            <a:normAutofit/>
          </a:bodyPr>
          <a:lstStyle/>
          <a:p>
            <a:pPr marL="457200" lvl="1" indent="0" algn="r">
              <a:buNone/>
            </a:pPr>
            <a:r>
              <a:rPr lang="en-US" sz="2400" smtClean="0">
                <a:latin typeface="Tahoma" panose="020B0604030504040204" pitchFamily="34" charset="0"/>
                <a:ea typeface="Tahoma" panose="020B0604030504040204" pitchFamily="34" charset="0"/>
                <a:cs typeface="Tahoma" panose="020B0604030504040204" pitchFamily="34" charset="0"/>
              </a:rPr>
              <a:t>SUM = A </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B  C</a:t>
            </a:r>
            <a:r>
              <a:rPr lang="en-US" sz="2400" baseline="-250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IN</a:t>
            </a:r>
            <a:endParaRPr lang="en-US"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endParaRPr>
          </a:p>
          <a:p>
            <a:pPr marL="457200" lvl="1" indent="0" algn="r">
              <a:buNone/>
            </a:pP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CARRY = A.B + C</a:t>
            </a:r>
            <a:r>
              <a:rPr lang="en-US" sz="2400" baseline="-250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IN</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  B)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307" y="1988570"/>
            <a:ext cx="4331925" cy="2145164"/>
          </a:xfrm>
          <a:prstGeom prst="rect">
            <a:avLst/>
          </a:prstGeom>
        </p:spPr>
      </p:pic>
    </p:spTree>
    <p:extLst>
      <p:ext uri="{BB962C8B-B14F-4D97-AF65-F5344CB8AC3E}">
        <p14:creationId xmlns:p14="http://schemas.microsoft.com/office/powerpoint/2010/main" val="42906166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066592"/>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cộng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cộng nhị phân 4 bit</a:t>
            </a:r>
            <a:endParaRPr lang="en-US"/>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8748" y="4266069"/>
            <a:ext cx="6054644" cy="2160857"/>
          </a:xfrm>
        </p:spPr>
        <p:txBody>
          <a:bodyPr>
            <a:normAutofit/>
          </a:bodyPr>
          <a:lstStyle/>
          <a:p>
            <a:pPr lvl="1"/>
            <a:r>
              <a:rPr lang="en-US" sz="2400" smtClean="0">
                <a:latin typeface="Tahoma" panose="020B0604030504040204" pitchFamily="34" charset="0"/>
                <a:ea typeface="Tahoma" panose="020B0604030504040204" pitchFamily="34" charset="0"/>
                <a:cs typeface="Tahoma" panose="020B0604030504040204" pitchFamily="34" charset="0"/>
              </a:rPr>
              <a:t>IC </a:t>
            </a:r>
            <a:r>
              <a:rPr lang="vi-VN" sz="2400" smtClean="0">
                <a:latin typeface="Tahoma" panose="020B0604030504040204" pitchFamily="34" charset="0"/>
                <a:ea typeface="Tahoma" panose="020B0604030504040204" pitchFamily="34" charset="0"/>
                <a:cs typeface="Tahoma" panose="020B0604030504040204" pitchFamily="34" charset="0"/>
              </a:rPr>
              <a:t>TTL 74LS83</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74LS283 </a:t>
            </a:r>
            <a:r>
              <a:rPr lang="vi-VN" sz="2400">
                <a:latin typeface="Tahoma" panose="020B0604030504040204" pitchFamily="34" charset="0"/>
                <a:ea typeface="Tahoma" panose="020B0604030504040204" pitchFamily="34" charset="0"/>
                <a:cs typeface="Tahoma" panose="020B0604030504040204" pitchFamily="34" charset="0"/>
              </a:rPr>
              <a:t>và CMOS </a:t>
            </a:r>
            <a:r>
              <a:rPr lang="en-US" sz="2400" smtClean="0">
                <a:latin typeface="Tahoma" panose="020B0604030504040204" pitchFamily="34" charset="0"/>
                <a:ea typeface="Tahoma" panose="020B0604030504040204" pitchFamily="34" charset="0"/>
                <a:cs typeface="Tahoma" panose="020B0604030504040204" pitchFamily="34" charset="0"/>
              </a:rPr>
              <a:t>CD </a:t>
            </a:r>
            <a:r>
              <a:rPr lang="vi-VN" sz="2400" smtClean="0">
                <a:latin typeface="Tahoma" panose="020B0604030504040204" pitchFamily="34" charset="0"/>
                <a:ea typeface="Tahoma" panose="020B0604030504040204" pitchFamily="34" charset="0"/>
                <a:cs typeface="Tahoma" panose="020B0604030504040204" pitchFamily="34" charset="0"/>
              </a:rPr>
              <a:t>4008 </a:t>
            </a:r>
            <a:r>
              <a:rPr lang="vi-VN" sz="2400">
                <a:latin typeface="Tahoma" panose="020B0604030504040204" pitchFamily="34" charset="0"/>
                <a:ea typeface="Tahoma" panose="020B0604030504040204" pitchFamily="34" charset="0"/>
                <a:cs typeface="Tahoma" panose="020B0604030504040204" pitchFamily="34" charset="0"/>
              </a:rPr>
              <a:t>có thể cộng hai số nhị phân 4 </a:t>
            </a:r>
            <a:r>
              <a:rPr lang="vi-VN" sz="2400" smtClean="0">
                <a:latin typeface="Tahoma" panose="020B0604030504040204" pitchFamily="34" charset="0"/>
                <a:ea typeface="Tahoma" panose="020B0604030504040204" pitchFamily="34" charset="0"/>
                <a:cs typeface="Tahoma" panose="020B0604030504040204" pitchFamily="34" charset="0"/>
              </a:rPr>
              <a:t>bit</a:t>
            </a:r>
            <a:r>
              <a:rPr lang="en-US" sz="2400" smtClean="0">
                <a:latin typeface="Tahoma" panose="020B0604030504040204" pitchFamily="34" charset="0"/>
                <a:ea typeface="Tahoma" panose="020B0604030504040204" pitchFamily="34" charset="0"/>
                <a:cs typeface="Tahoma" panose="020B0604030504040204" pitchFamily="34" charset="0"/>
              </a:rPr>
              <a:t>. Kết quả hiển thị ở 4 chân </a:t>
            </a:r>
            <a:r>
              <a:rPr lang="vi-VN" sz="2400" smtClean="0">
                <a:latin typeface="Tahoma" panose="020B0604030504040204" pitchFamily="34" charset="0"/>
                <a:ea typeface="Tahoma" panose="020B0604030504040204" pitchFamily="34" charset="0"/>
                <a:cs typeface="Tahoma" panose="020B0604030504040204" pitchFamily="34" charset="0"/>
              </a:rPr>
              <a:t>SUM </a:t>
            </a:r>
            <a:r>
              <a:rPr lang="vi-VN" sz="2400">
                <a:latin typeface="Tahoma" panose="020B0604030504040204" pitchFamily="34" charset="0"/>
                <a:ea typeface="Tahoma" panose="020B0604030504040204" pitchFamily="34" charset="0"/>
                <a:cs typeface="Tahoma" panose="020B0604030504040204" pitchFamily="34" charset="0"/>
              </a:rPr>
              <a:t>và </a:t>
            </a:r>
            <a:r>
              <a:rPr lang="vi-VN" sz="2400" smtClean="0">
                <a:latin typeface="Tahoma" panose="020B0604030504040204" pitchFamily="34" charset="0"/>
                <a:ea typeface="Tahoma" panose="020B0604030504040204" pitchFamily="34" charset="0"/>
                <a:cs typeface="Tahoma" panose="020B0604030504040204" pitchFamily="34" charset="0"/>
              </a:rPr>
              <a:t>đầu </a:t>
            </a:r>
            <a:r>
              <a:rPr lang="vi-VN" sz="2400">
                <a:latin typeface="Tahoma" panose="020B0604030504040204" pitchFamily="34" charset="0"/>
                <a:ea typeface="Tahoma" panose="020B0604030504040204" pitchFamily="34" charset="0"/>
                <a:cs typeface="Tahoma" panose="020B0604030504040204" pitchFamily="34" charset="0"/>
              </a:rPr>
              <a:t>ra </a:t>
            </a:r>
            <a:r>
              <a:rPr lang="en-US" sz="2400" smtClean="0">
                <a:latin typeface="Tahoma" panose="020B0604030504040204" pitchFamily="34" charset="0"/>
                <a:ea typeface="Tahoma" panose="020B0604030504040204" pitchFamily="34" charset="0"/>
                <a:cs typeface="Tahoma" panose="020B0604030504040204" pitchFamily="34" charset="0"/>
              </a:rPr>
              <a:t>ở 1 chân </a:t>
            </a:r>
            <a:r>
              <a:rPr lang="vi-VN" sz="2400" smtClean="0">
                <a:latin typeface="Tahoma" panose="020B0604030504040204" pitchFamily="34" charset="0"/>
                <a:ea typeface="Tahoma" panose="020B0604030504040204" pitchFamily="34" charset="0"/>
                <a:cs typeface="Tahoma" panose="020B0604030504040204" pitchFamily="34" charset="0"/>
              </a:rPr>
              <a:t>CARRY.</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1626804"/>
            <a:ext cx="5182323" cy="2429214"/>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556" y="2279947"/>
            <a:ext cx="4767258" cy="3115013"/>
          </a:xfrm>
          <a:prstGeom prst="rect">
            <a:avLst/>
          </a:prstGeom>
        </p:spPr>
      </p:pic>
    </p:spTree>
    <p:extLst>
      <p:ext uri="{BB962C8B-B14F-4D97-AF65-F5344CB8AC3E}">
        <p14:creationId xmlns:p14="http://schemas.microsoft.com/office/powerpoint/2010/main" val="16155401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trừ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trừ nhị phân</a:t>
            </a:r>
            <a:endParaRPr lang="en-US"/>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4" y="1985555"/>
            <a:ext cx="6899104" cy="2338951"/>
          </a:xfrm>
        </p:spPr>
        <p:txBody>
          <a:bodyPr>
            <a:normAutofit lnSpcReduction="10000"/>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Bộ cộng nhị phân tuân thủ phép toán trừ trên mã nhị phân. Ví dụ, 0-1 = 1 và có ghi nợ là 1.</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Sơ đồ trừ 2 bit ở hình trên cùng cho ta gợi nhớ đến mạch XOR</a:t>
            </a: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097" y="1985555"/>
            <a:ext cx="3482703" cy="2265906"/>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408" y="270100"/>
            <a:ext cx="3209392" cy="1506449"/>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520" y="5367647"/>
            <a:ext cx="5749434" cy="928649"/>
          </a:xfrm>
          <a:prstGeom prst="rect">
            <a:avLst/>
          </a:prstGeom>
        </p:spPr>
      </p:pic>
      <p:sp>
        <p:nvSpPr>
          <p:cNvPr id="10"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4" y="4409742"/>
            <a:ext cx="10939536" cy="1345640"/>
          </a:xfrm>
        </p:spPr>
        <p:txBody>
          <a:bodyPr>
            <a:normAutofit lnSpcReduction="10000"/>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Với cổng XOR chỉ mới cho ta biết kết quả của phép trừ không có mượn (cờ Carry). Do vậy, để ghi nợ giá trị phép trừ “0” - “1” có thể sử dụng cổng logic AND có điều chỉnh.</a:t>
            </a:r>
          </a:p>
        </p:txBody>
      </p:sp>
    </p:spTree>
    <p:extLst>
      <p:ext uri="{BB962C8B-B14F-4D97-AF65-F5344CB8AC3E}">
        <p14:creationId xmlns:p14="http://schemas.microsoft.com/office/powerpoint/2010/main" val="26292379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066592"/>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trừ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trừ nhị phân 2 bit</a:t>
            </a:r>
            <a:endParaRPr lang="en-US"/>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4538240" y="1647148"/>
            <a:ext cx="3203805" cy="1295693"/>
          </a:xfrm>
        </p:spPr>
        <p:txBody>
          <a:bodyPr>
            <a:normAutofit/>
          </a:bodyPr>
          <a:lstStyle/>
          <a:p>
            <a:pPr marL="457200" lvl="1" indent="0" algn="r">
              <a:buNone/>
            </a:pPr>
            <a:r>
              <a:rPr lang="en-US" sz="2400" smtClean="0">
                <a:latin typeface="Tahoma" panose="020B0604030504040204" pitchFamily="34" charset="0"/>
                <a:ea typeface="Tahoma" panose="020B0604030504040204" pitchFamily="34" charset="0"/>
                <a:cs typeface="Tahoma" panose="020B0604030504040204" pitchFamily="34" charset="0"/>
              </a:rPr>
              <a:t>D = X </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Y </a:t>
            </a:r>
          </a:p>
          <a:p>
            <a:pPr marL="457200" lvl="1" indent="0" algn="r">
              <a:buNone/>
            </a:pP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B = (not X).Y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1" y="1685110"/>
            <a:ext cx="4336868" cy="1009884"/>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980803"/>
            <a:ext cx="6333280" cy="3079484"/>
          </a:xfrm>
          <a:prstGeom prst="rect">
            <a:avLst/>
          </a:prstGeom>
        </p:spPr>
      </p:pic>
    </p:spTree>
    <p:extLst>
      <p:ext uri="{BB962C8B-B14F-4D97-AF65-F5344CB8AC3E}">
        <p14:creationId xmlns:p14="http://schemas.microsoft.com/office/powerpoint/2010/main" val="10447976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066592"/>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trừ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trừ nhị phân 4 bit</a:t>
            </a:r>
            <a:endParaRPr lang="en-US"/>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1141411" y="3771376"/>
            <a:ext cx="5362828" cy="1295693"/>
          </a:xfrm>
        </p:spPr>
        <p:txBody>
          <a:bodyPr>
            <a:normAutofit/>
          </a:bodyPr>
          <a:lstStyle/>
          <a:p>
            <a:pPr marL="457200" lvl="1" indent="0">
              <a:buNone/>
            </a:pPr>
            <a:r>
              <a:rPr lang="en-US" sz="2400" smtClean="0">
                <a:latin typeface="Tahoma" panose="020B0604030504040204" pitchFamily="34" charset="0"/>
                <a:ea typeface="Tahoma" panose="020B0604030504040204" pitchFamily="34" charset="0"/>
                <a:cs typeface="Tahoma" panose="020B0604030504040204" pitchFamily="34" charset="0"/>
              </a:rPr>
              <a:t>D = X </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Y  B</a:t>
            </a:r>
            <a:r>
              <a:rPr lang="en-US" sz="2400" baseline="-250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IN</a:t>
            </a:r>
          </a:p>
          <a:p>
            <a:pPr marL="457200" lvl="1" indent="0">
              <a:buNone/>
            </a:pP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B = (not X).Y + not (X  Y).B</a:t>
            </a:r>
            <a:r>
              <a:rPr lang="en-US" sz="2400" baseline="-250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IN</a:t>
            </a:r>
            <a:endParaRPr lang="en-US" sz="2400" baseline="-25000" smtClean="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164" y="1685110"/>
            <a:ext cx="5333075" cy="1815736"/>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993" y="1685110"/>
            <a:ext cx="5229955" cy="4172532"/>
          </a:xfrm>
          <a:prstGeom prst="rect">
            <a:avLst/>
          </a:prstGeom>
        </p:spPr>
      </p:pic>
    </p:spTree>
    <p:extLst>
      <p:ext uri="{BB962C8B-B14F-4D97-AF65-F5344CB8AC3E}">
        <p14:creationId xmlns:p14="http://schemas.microsoft.com/office/powerpoint/2010/main" val="2896622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4277914" cy="1478570"/>
          </a:xfrm>
        </p:spPr>
        <p:txBody>
          <a:bodyPr>
            <a:normAutofit/>
          </a:bodyPr>
          <a:lstStyle/>
          <a:p>
            <a:r>
              <a:rPr lang="en-US" sz="440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Phân loại</a:t>
            </a:r>
            <a:endParaRPr lang="en-US"/>
          </a:p>
        </p:txBody>
      </p:sp>
      <p:graphicFrame>
        <p:nvGraphicFramePr>
          <p:cNvPr id="6" name="Diagram 5"/>
          <p:cNvGraphicFramePr/>
          <p:nvPr>
            <p:extLst>
              <p:ext uri="{D42A27DB-BD31-4B8C-83A1-F6EECF244321}">
                <p14:modId xmlns:p14="http://schemas.microsoft.com/office/powerpoint/2010/main" val="3774822057"/>
              </p:ext>
            </p:extLst>
          </p:nvPr>
        </p:nvGraphicFramePr>
        <p:xfrm>
          <a:off x="8098975" y="1711235"/>
          <a:ext cx="3879669" cy="3791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9" y="1711235"/>
            <a:ext cx="7493138" cy="4127862"/>
          </a:xfrm>
        </p:spPr>
        <p:txBody>
          <a:bodyPr>
            <a:normAutofit lnSpcReduction="10000"/>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Super-Large Scale </a:t>
            </a:r>
            <a:r>
              <a:rPr lang="vi-VN" sz="2400" smtClean="0">
                <a:latin typeface="Tahoma" panose="020B0604030504040204" pitchFamily="34" charset="0"/>
                <a:ea typeface="Tahoma" panose="020B0604030504040204" pitchFamily="34" charset="0"/>
                <a:cs typeface="Tahoma" panose="020B0604030504040204" pitchFamily="34" charset="0"/>
              </a:rPr>
              <a:t>Integration</a:t>
            </a:r>
            <a:r>
              <a:rPr lang="en-US" sz="2400" smtClean="0">
                <a:latin typeface="Tahoma" panose="020B0604030504040204" pitchFamily="34" charset="0"/>
                <a:ea typeface="Tahoma" panose="020B0604030504040204" pitchFamily="34" charset="0"/>
                <a:cs typeface="Tahoma" panose="020B0604030504040204" pitchFamily="34" charset="0"/>
              </a:rPr>
              <a:t> (SLSI) – 10.000 ~ 100.000 trans: </a:t>
            </a:r>
            <a:r>
              <a:rPr lang="vi-VN" sz="2400" smtClean="0">
                <a:latin typeface="Tahoma" panose="020B0604030504040204" pitchFamily="34" charset="0"/>
                <a:ea typeface="Tahoma" panose="020B0604030504040204" pitchFamily="34" charset="0"/>
                <a:cs typeface="Tahoma" panose="020B0604030504040204" pitchFamily="34" charset="0"/>
              </a:rPr>
              <a:t>thực </a:t>
            </a:r>
            <a:r>
              <a:rPr lang="vi-VN" sz="2400">
                <a:latin typeface="Tahoma" panose="020B0604030504040204" pitchFamily="34" charset="0"/>
                <a:ea typeface="Tahoma" panose="020B0604030504040204" pitchFamily="34" charset="0"/>
                <a:cs typeface="Tahoma" panose="020B0604030504040204" pitchFamily="34" charset="0"/>
              </a:rPr>
              <a:t>hiện các hoạt động tính toán như chip vi xử lý, </a:t>
            </a:r>
            <a:r>
              <a:rPr lang="vi-VN" sz="2400" smtClean="0">
                <a:latin typeface="Tahoma" panose="020B0604030504040204" pitchFamily="34" charset="0"/>
                <a:ea typeface="Tahoma" panose="020B0604030504040204" pitchFamily="34" charset="0"/>
                <a:cs typeface="Tahoma" panose="020B0604030504040204" pitchFamily="34" charset="0"/>
              </a:rPr>
              <a:t>vi </a:t>
            </a:r>
            <a:r>
              <a:rPr lang="vi-VN" sz="2400">
                <a:latin typeface="Tahoma" panose="020B0604030504040204" pitchFamily="34" charset="0"/>
                <a:ea typeface="Tahoma" panose="020B0604030504040204" pitchFamily="34" charset="0"/>
                <a:cs typeface="Tahoma" panose="020B0604030504040204" pitchFamily="34" charset="0"/>
              </a:rPr>
              <a:t>điều </a:t>
            </a:r>
            <a:r>
              <a:rPr lang="vi-VN" sz="2400" smtClean="0">
                <a:latin typeface="Tahoma" panose="020B0604030504040204" pitchFamily="34" charset="0"/>
                <a:ea typeface="Tahoma" panose="020B0604030504040204" pitchFamily="34" charset="0"/>
                <a:cs typeface="Tahoma" panose="020B0604030504040204" pitchFamily="34" charset="0"/>
              </a:rPr>
              <a:t>khiển, PIC</a:t>
            </a:r>
            <a:r>
              <a:rPr lang="en-US" sz="2400" smtClean="0">
                <a:latin typeface="Tahoma" panose="020B0604030504040204" pitchFamily="34" charset="0"/>
                <a:ea typeface="Tahoma" panose="020B0604030504040204" pitchFamily="34" charset="0"/>
                <a:cs typeface="Tahoma" panose="020B0604030504040204" pitchFamily="34" charset="0"/>
              </a:rPr>
              <a:t> cơ bản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r>
              <a:rPr lang="en-US" sz="2400">
                <a:latin typeface="Tahoma" panose="020B0604030504040204" pitchFamily="34" charset="0"/>
                <a:ea typeface="Tahoma" panose="020B0604030504040204" pitchFamily="34" charset="0"/>
                <a:cs typeface="Tahoma" panose="020B0604030504040204" pitchFamily="34" charset="0"/>
              </a:rPr>
              <a:t>Ultra-Large Scale </a:t>
            </a:r>
            <a:r>
              <a:rPr lang="en-US" sz="2400" smtClean="0">
                <a:latin typeface="Tahoma" panose="020B0604030504040204" pitchFamily="34" charset="0"/>
                <a:ea typeface="Tahoma" panose="020B0604030504040204" pitchFamily="34" charset="0"/>
                <a:cs typeface="Tahoma" panose="020B0604030504040204" pitchFamily="34" charset="0"/>
              </a:rPr>
              <a:t>Integration (ULSI) – hơn 1 triệu trans: các </a:t>
            </a:r>
            <a:r>
              <a:rPr lang="vi-VN" sz="2400" smtClean="0">
                <a:latin typeface="Tahoma" panose="020B0604030504040204" pitchFamily="34" charset="0"/>
                <a:ea typeface="Tahoma" panose="020B0604030504040204" pitchFamily="34" charset="0"/>
                <a:cs typeface="Tahoma" panose="020B0604030504040204" pitchFamily="34" charset="0"/>
              </a:rPr>
              <a:t>ông </a:t>
            </a:r>
            <a:r>
              <a:rPr lang="vi-VN" sz="2400">
                <a:latin typeface="Tahoma" panose="020B0604030504040204" pitchFamily="34" charset="0"/>
                <a:ea typeface="Tahoma" panose="020B0604030504040204" pitchFamily="34" charset="0"/>
                <a:cs typeface="Tahoma" panose="020B0604030504040204" pitchFamily="34" charset="0"/>
              </a:rPr>
              <a:t>lớn </a:t>
            </a:r>
            <a:r>
              <a:rPr lang="en-US" sz="2400" smtClean="0">
                <a:latin typeface="Tahoma" panose="020B0604030504040204" pitchFamily="34" charset="0"/>
                <a:ea typeface="Tahoma" panose="020B0604030504040204" pitchFamily="34" charset="0"/>
                <a:cs typeface="Tahoma" panose="020B0604030504040204" pitchFamily="34" charset="0"/>
              </a:rPr>
              <a:t>sản xuất</a:t>
            </a:r>
            <a:r>
              <a:rPr lang="vi-VN" sz="2400" smtClean="0">
                <a:latin typeface="Tahoma" panose="020B0604030504040204" pitchFamily="34" charset="0"/>
                <a:ea typeface="Tahoma" panose="020B0604030504040204" pitchFamily="34" charset="0"/>
                <a:cs typeface="Tahoma" panose="020B0604030504040204" pitchFamily="34" charset="0"/>
              </a:rPr>
              <a:t> CPU</a:t>
            </a:r>
            <a:r>
              <a:rPr lang="vi-VN" sz="2400">
                <a:latin typeface="Tahoma" panose="020B0604030504040204" pitchFamily="34" charset="0"/>
                <a:ea typeface="Tahoma" panose="020B0604030504040204" pitchFamily="34" charset="0"/>
                <a:cs typeface="Tahoma" panose="020B0604030504040204" pitchFamily="34" charset="0"/>
              </a:rPr>
              <a:t>, GPU, bộ xử lý video, </a:t>
            </a:r>
            <a:r>
              <a:rPr lang="en-US" sz="2400" smtClean="0">
                <a:latin typeface="Tahoma" panose="020B0604030504040204" pitchFamily="34" charset="0"/>
                <a:ea typeface="Tahoma" panose="020B0604030504040204" pitchFamily="34" charset="0"/>
                <a:cs typeface="Tahoma" panose="020B0604030504040204" pitchFamily="34" charset="0"/>
              </a:rPr>
              <a:t>vi</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điều </a:t>
            </a:r>
            <a:r>
              <a:rPr lang="vi-VN" sz="2400" smtClean="0">
                <a:latin typeface="Tahoma" panose="020B0604030504040204" pitchFamily="34" charset="0"/>
                <a:ea typeface="Tahoma" panose="020B0604030504040204" pitchFamily="34" charset="0"/>
                <a:cs typeface="Tahoma" panose="020B0604030504040204" pitchFamily="34" charset="0"/>
              </a:rPr>
              <a:t>khiển, </a:t>
            </a:r>
            <a:r>
              <a:rPr lang="en-US" sz="2400" smtClean="0">
                <a:latin typeface="Tahoma" panose="020B0604030504040204" pitchFamily="34" charset="0"/>
                <a:ea typeface="Tahoma" panose="020B0604030504040204" pitchFamily="34" charset="0"/>
                <a:cs typeface="Tahoma" panose="020B0604030504040204" pitchFamily="34" charset="0"/>
              </a:rPr>
              <a:t>FPGA, </a:t>
            </a:r>
            <a:r>
              <a:rPr lang="vi-VN" sz="2400" smtClean="0">
                <a:latin typeface="Tahoma" panose="020B0604030504040204" pitchFamily="34" charset="0"/>
                <a:ea typeface="Tahoma" panose="020B0604030504040204" pitchFamily="34" charset="0"/>
                <a:cs typeface="Tahoma" panose="020B0604030504040204" pitchFamily="34" charset="0"/>
              </a:rPr>
              <a:t>PIC </a:t>
            </a:r>
            <a:r>
              <a:rPr lang="vi-VN" sz="2400">
                <a:latin typeface="Tahoma" panose="020B0604030504040204" pitchFamily="34" charset="0"/>
                <a:ea typeface="Tahoma" panose="020B0604030504040204" pitchFamily="34" charset="0"/>
                <a:cs typeface="Tahoma" panose="020B0604030504040204" pitchFamily="34" charset="0"/>
              </a:rPr>
              <a:t>phức </a:t>
            </a:r>
            <a:r>
              <a:rPr lang="vi-VN" sz="2400" smtClean="0">
                <a:latin typeface="Tahoma" panose="020B0604030504040204" pitchFamily="34" charset="0"/>
                <a:ea typeface="Tahoma" panose="020B0604030504040204" pitchFamily="34" charset="0"/>
                <a:cs typeface="Tahoma" panose="020B0604030504040204" pitchFamily="34" charset="0"/>
              </a:rPr>
              <a:t>tạp</a:t>
            </a:r>
            <a:r>
              <a:rPr lang="en-US" sz="2400" smtClean="0">
                <a:latin typeface="Tahoma" panose="020B0604030504040204" pitchFamily="34" charset="0"/>
                <a:ea typeface="Tahoma" panose="020B0604030504040204" pitchFamily="34" charset="0"/>
                <a:cs typeface="Tahoma" panose="020B0604030504040204" pitchFamily="34" charset="0"/>
              </a:rPr>
              <a:t>.</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Trong khi ULSI ít phổ biến thì một biến thể khác SOC (System on Chip) thì khác: Tích hợp bộ nhớ, CPU, các cổng vào ra I/O trên 1 chip.</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9427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066592"/>
          </a:xfrm>
        </p:spPr>
        <p:txBody>
          <a:bodyPr>
            <a:normAutofit/>
          </a:bodyPr>
          <a:lstStyle/>
          <a:p>
            <a:r>
              <a:rPr lang="en-US" sz="4400">
                <a:latin typeface="Rockwell" panose="02060603020205020403" pitchFamily="18" charset="0"/>
              </a:rPr>
              <a:t>Bộ </a:t>
            </a:r>
            <a:r>
              <a:rPr lang="en-US" sz="4400" smtClean="0">
                <a:latin typeface="Rockwell" panose="02060603020205020403" pitchFamily="18" charset="0"/>
              </a:rPr>
              <a:t>trừ nhị phân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trừ nhị phân 4 bit</a:t>
            </a:r>
            <a:endParaRPr lang="en-US"/>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722885" y="1685110"/>
            <a:ext cx="5886921" cy="2304548"/>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IC </a:t>
            </a:r>
            <a:r>
              <a:rPr lang="vi-VN" sz="2400" smtClean="0">
                <a:latin typeface="Tahoma" panose="020B0604030504040204" pitchFamily="34" charset="0"/>
                <a:ea typeface="Tahoma" panose="020B0604030504040204" pitchFamily="34" charset="0"/>
                <a:cs typeface="Tahoma" panose="020B0604030504040204" pitchFamily="34" charset="0"/>
              </a:rPr>
              <a:t>TTL 74LS283 </a:t>
            </a:r>
            <a:r>
              <a:rPr lang="vi-VN" sz="2400">
                <a:latin typeface="Tahoma" panose="020B0604030504040204" pitchFamily="34" charset="0"/>
                <a:ea typeface="Tahoma" panose="020B0604030504040204" pitchFamily="34" charset="0"/>
                <a:cs typeface="Tahoma" panose="020B0604030504040204" pitchFamily="34" charset="0"/>
              </a:rPr>
              <a:t>và CMOS </a:t>
            </a:r>
            <a:r>
              <a:rPr lang="en-US" sz="2400" smtClean="0">
                <a:latin typeface="Tahoma" panose="020B0604030504040204" pitchFamily="34" charset="0"/>
                <a:ea typeface="Tahoma" panose="020B0604030504040204" pitchFamily="34" charset="0"/>
                <a:cs typeface="Tahoma" panose="020B0604030504040204" pitchFamily="34" charset="0"/>
              </a:rPr>
              <a:t>CD </a:t>
            </a:r>
            <a:r>
              <a:rPr lang="vi-VN" sz="2400">
                <a:latin typeface="Tahoma" panose="020B0604030504040204" pitchFamily="34" charset="0"/>
                <a:ea typeface="Tahoma" panose="020B0604030504040204" pitchFamily="34" charset="0"/>
                <a:cs typeface="Tahoma" panose="020B0604030504040204" pitchFamily="34" charset="0"/>
              </a:rPr>
              <a:t>4008 để thực hiện phép trừ chỉ bằng cách sử dụng </a:t>
            </a:r>
            <a:r>
              <a:rPr lang="vi-VN" sz="2400" smtClean="0">
                <a:latin typeface="Tahoma" panose="020B0604030504040204" pitchFamily="34" charset="0"/>
                <a:ea typeface="Tahoma" panose="020B0604030504040204" pitchFamily="34" charset="0"/>
                <a:cs typeface="Tahoma" panose="020B0604030504040204" pitchFamily="34" charset="0"/>
              </a:rPr>
              <a:t>phần bù</a:t>
            </a:r>
            <a:r>
              <a:rPr lang="en-US" sz="2400" smtClean="0">
                <a:latin typeface="Tahoma" panose="020B0604030504040204" pitchFamily="34" charset="0"/>
                <a:ea typeface="Tahoma" panose="020B0604030504040204" pitchFamily="34" charset="0"/>
                <a:cs typeface="Tahoma" panose="020B0604030504040204" pitchFamily="34" charset="0"/>
              </a:rPr>
              <a:t> 2</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với</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các đầu vào B </a:t>
            </a:r>
            <a:r>
              <a:rPr lang="vi-VN" sz="2400" smtClean="0">
                <a:latin typeface="Tahoma" panose="020B0604030504040204" pitchFamily="34" charset="0"/>
                <a:ea typeface="Tahoma" panose="020B0604030504040204" pitchFamily="34" charset="0"/>
                <a:cs typeface="Tahoma" panose="020B0604030504040204" pitchFamily="34" charset="0"/>
              </a:rPr>
              <a:t>giống </a:t>
            </a:r>
            <a:r>
              <a:rPr lang="vi-VN" sz="2400">
                <a:latin typeface="Tahoma" panose="020B0604030504040204" pitchFamily="34" charset="0"/>
                <a:ea typeface="Tahoma" panose="020B0604030504040204" pitchFamily="34" charset="0"/>
                <a:cs typeface="Tahoma" panose="020B0604030504040204" pitchFamily="34" charset="0"/>
              </a:rPr>
              <a:t>như </a:t>
            </a:r>
            <a:r>
              <a:rPr lang="vi-VN" sz="2400" smtClean="0">
                <a:latin typeface="Tahoma" panose="020B0604030504040204" pitchFamily="34" charset="0"/>
                <a:ea typeface="Tahoma" panose="020B0604030504040204" pitchFamily="34" charset="0"/>
                <a:cs typeface="Tahoma" panose="020B0604030504040204" pitchFamily="34" charset="0"/>
              </a:rPr>
              <a:t>nói </a:t>
            </a:r>
            <a:r>
              <a:rPr lang="vi-VN" sz="2400">
                <a:latin typeface="Tahoma" panose="020B0604030504040204" pitchFamily="34" charset="0"/>
                <a:ea typeface="Tahoma" panose="020B0604030504040204" pitchFamily="34" charset="0"/>
                <a:cs typeface="Tahoma" panose="020B0604030504040204" pitchFamily="34" charset="0"/>
              </a:rPr>
              <a:t>X + (-Y) bằng X cộng với </a:t>
            </a:r>
            <a:r>
              <a:rPr lang="vi-VN" sz="2400" smtClean="0">
                <a:latin typeface="Tahoma" panose="020B0604030504040204" pitchFamily="34" charset="0"/>
                <a:ea typeface="Tahoma" panose="020B0604030504040204" pitchFamily="34" charset="0"/>
                <a:cs typeface="Tahoma" panose="020B0604030504040204" pitchFamily="34" charset="0"/>
              </a:rPr>
              <a:t>phần </a:t>
            </a:r>
            <a:r>
              <a:rPr lang="vi-VN" sz="2400">
                <a:latin typeface="Tahoma" panose="020B0604030504040204" pitchFamily="34" charset="0"/>
                <a:ea typeface="Tahoma" panose="020B0604030504040204" pitchFamily="34" charset="0"/>
                <a:cs typeface="Tahoma" panose="020B0604030504040204" pitchFamily="34" charset="0"/>
              </a:rPr>
              <a:t>bù hai </a:t>
            </a:r>
            <a:r>
              <a:rPr lang="vi-VN" sz="2400" smtClean="0">
                <a:latin typeface="Tahoma" panose="020B0604030504040204" pitchFamily="34" charset="0"/>
                <a:ea typeface="Tahoma" panose="020B0604030504040204" pitchFamily="34" charset="0"/>
                <a:cs typeface="Tahoma" panose="020B0604030504040204" pitchFamily="34" charset="0"/>
              </a:rPr>
              <a:t>của </a:t>
            </a:r>
            <a:r>
              <a:rPr lang="vi-VN" sz="2400">
                <a:latin typeface="Tahoma" panose="020B0604030504040204" pitchFamily="34" charset="0"/>
                <a:ea typeface="Tahoma" panose="020B0604030504040204" pitchFamily="34" charset="0"/>
                <a:cs typeface="Tahoma" panose="020B0604030504040204" pitchFamily="34" charset="0"/>
              </a:rPr>
              <a:t>Y.</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7529" y="1151814"/>
            <a:ext cx="4594888" cy="2884291"/>
          </a:xfrm>
          <a:prstGeom prst="rect">
            <a:avLst/>
          </a:prstGeom>
        </p:spPr>
      </p:pic>
      <p:sp>
        <p:nvSpPr>
          <p:cNvPr id="9"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722885" y="4330340"/>
            <a:ext cx="10870018" cy="1639386"/>
          </a:xfrm>
        </p:spPr>
        <p:txBody>
          <a:bodyPr>
            <a:normAutofit/>
          </a:bodyPr>
          <a:lstStyle/>
          <a:p>
            <a:pPr lvl="1"/>
            <a:r>
              <a:rPr lang="en-US" sz="2400" smtClean="0">
                <a:latin typeface="Tahoma" panose="020B0604030504040204" pitchFamily="34" charset="0"/>
                <a:ea typeface="Tahoma" panose="020B0604030504040204" pitchFamily="34" charset="0"/>
                <a:cs typeface="Tahoma" panose="020B0604030504040204" pitchFamily="34" charset="0"/>
              </a:rPr>
              <a:t>Để thực hiện phép trừ số 8 bit, chúng ta có thể sử dụng 2 IC 74LS283 để thực hiện ghép nối 2 thành phần 4 bit với nhau. Tuy nhiên, cần lưu ý đầu vào C</a:t>
            </a:r>
            <a:r>
              <a:rPr lang="en-US" sz="2400" baseline="-25000" smtClean="0">
                <a:latin typeface="Tahoma" panose="020B0604030504040204" pitchFamily="34" charset="0"/>
                <a:ea typeface="Tahoma" panose="020B0604030504040204" pitchFamily="34" charset="0"/>
                <a:cs typeface="Tahoma" panose="020B0604030504040204" pitchFamily="34" charset="0"/>
              </a:rPr>
              <a:t>IN</a:t>
            </a:r>
            <a:r>
              <a:rPr lang="en-US" sz="2400" smtClean="0">
                <a:latin typeface="Tahoma" panose="020B0604030504040204" pitchFamily="34" charset="0"/>
                <a:ea typeface="Tahoma" panose="020B0604030504040204" pitchFamily="34" charset="0"/>
                <a:cs typeface="Tahoma" panose="020B0604030504040204" pitchFamily="34" charset="0"/>
              </a:rPr>
              <a:t> ở mức tích cực thấp (Logic “0”.</a:t>
            </a:r>
          </a:p>
        </p:txBody>
      </p:sp>
    </p:spTree>
    <p:extLst>
      <p:ext uri="{BB962C8B-B14F-4D97-AF65-F5344CB8AC3E}">
        <p14:creationId xmlns:p14="http://schemas.microsoft.com/office/powerpoint/2010/main" val="7346313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Truyền nhận dữ liệu</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Truyền nhận dữ liệu</a:t>
            </a:r>
            <a:endParaRPr lang="en-US"/>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3" y="1985556"/>
            <a:ext cx="11281366" cy="2325187"/>
          </a:xfrm>
        </p:spPr>
        <p:txBody>
          <a:bodyPr>
            <a:normAutofit lnSpcReduction="10000"/>
          </a:bodyPr>
          <a:lstStyle/>
          <a:p>
            <a:pPr lvl="1" algn="just"/>
            <a:r>
              <a:rPr lang="en-US" sz="2400">
                <a:latin typeface="Tahoma" panose="020B0604030504040204" pitchFamily="34" charset="0"/>
                <a:ea typeface="Tahoma" panose="020B0604030504040204" pitchFamily="34" charset="0"/>
                <a:cs typeface="Tahoma" panose="020B0604030504040204" pitchFamily="34" charset="0"/>
              </a:rPr>
              <a:t>Bộ truyền nhận dữ liệu cho phép dữ liệu được truyền vào một đầu (A) và nhận ở đầu còn lại (Q). Biểu thức, Q = A. Đôi khi còn được gọi là bộ đệm dữ liệu (IC CMOS </a:t>
            </a:r>
            <a:r>
              <a:rPr lang="en-US" sz="2400" smtClean="0">
                <a:latin typeface="Tahoma" panose="020B0604030504040204" pitchFamily="34" charset="0"/>
                <a:ea typeface="Tahoma" panose="020B0604030504040204" pitchFamily="34" charset="0"/>
                <a:cs typeface="Tahoma" panose="020B0604030504040204" pitchFamily="34" charset="0"/>
              </a:rPr>
              <a:t>74HC4050).</a:t>
            </a:r>
          </a:p>
          <a:p>
            <a:pPr lvl="1" algn="just"/>
            <a:r>
              <a:rPr lang="en-US" sz="2400" smtClean="0">
                <a:latin typeface="Tahoma" panose="020B0604030504040204" pitchFamily="34" charset="0"/>
                <a:ea typeface="Tahoma" panose="020B0604030504040204" pitchFamily="34" charset="0"/>
                <a:cs typeface="Tahoma" panose="020B0604030504040204" pitchFamily="34" charset="0"/>
              </a:rPr>
              <a:t>Bộ đệm có thể được sử dụng để cách ly 2 nguồn điện áp ở 2 đầu điều khiển với nhau để tránh trường hợp trở kháng cao.</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244" y="4213271"/>
            <a:ext cx="2734057" cy="1876687"/>
          </a:xfrm>
          <a:prstGeom prst="rect">
            <a:avLst/>
          </a:prstGeom>
        </p:spPr>
      </p:pic>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3" y="4310742"/>
            <a:ext cx="8105131" cy="2116183"/>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Đôi </a:t>
            </a:r>
            <a:r>
              <a:rPr lang="en-US" sz="2400">
                <a:latin typeface="Tahoma" panose="020B0604030504040204" pitchFamily="34" charset="0"/>
                <a:ea typeface="Tahoma" panose="020B0604030504040204" pitchFamily="34" charset="0"/>
                <a:cs typeface="Tahoma" panose="020B0604030504040204" pitchFamily="34" charset="0"/>
              </a:rPr>
              <a:t>khi bộ đệm còn dùng đề điều khiển khi đầu ra của IC điều khiển không đủ công suất cho việc đóng ngắt thiết bị. Ví dụ IC 74LS07 </a:t>
            </a:r>
            <a:r>
              <a:rPr lang="en-US" sz="2400" smtClean="0">
                <a:latin typeface="Tahoma" panose="020B0604030504040204" pitchFamily="34" charset="0"/>
                <a:ea typeface="Tahoma" panose="020B0604030504040204" pitchFamily="34" charset="0"/>
                <a:cs typeface="Tahoma" panose="020B0604030504040204" pitchFamily="34" charset="0"/>
              </a:rPr>
              <a:t>có điện áp ra ~30V</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285648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Truyền nhận dữ liệu</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Truyền nhận dữ liệu</a:t>
            </a:r>
            <a:endParaRPr lang="en-US"/>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3" y="1776189"/>
            <a:ext cx="7336383" cy="1058090"/>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Bộ đệm dữ liệu có thể được cấu thành từ các thành phần logic cơ bản như: AND, OR, NOT.</a:t>
            </a:r>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3" y="3043648"/>
            <a:ext cx="7336382" cy="2952203"/>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Một trong những nhược điểm của bộ đệm kỹ thuật số </a:t>
            </a:r>
            <a:r>
              <a:rPr lang="en-US" sz="2400" smtClean="0">
                <a:latin typeface="Tahoma" panose="020B0604030504040204" pitchFamily="34" charset="0"/>
                <a:ea typeface="Tahoma" panose="020B0604030504040204" pitchFamily="34" charset="0"/>
                <a:cs typeface="Tahoma" panose="020B0604030504040204" pitchFamily="34" charset="0"/>
              </a:rPr>
              <a:t>là </a:t>
            </a:r>
            <a:r>
              <a:rPr lang="vi-VN" sz="2400" smtClean="0">
                <a:latin typeface="Tahoma" panose="020B0604030504040204" pitchFamily="34" charset="0"/>
                <a:ea typeface="Tahoma" panose="020B0604030504040204" pitchFamily="34" charset="0"/>
                <a:cs typeface="Tahoma" panose="020B0604030504040204" pitchFamily="34" charset="0"/>
              </a:rPr>
              <a:t>đầu </a:t>
            </a:r>
            <a:r>
              <a:rPr lang="vi-VN" sz="2400">
                <a:latin typeface="Tahoma" panose="020B0604030504040204" pitchFamily="34" charset="0"/>
                <a:ea typeface="Tahoma" panose="020B0604030504040204" pitchFamily="34" charset="0"/>
                <a:cs typeface="Tahoma" panose="020B0604030504040204" pitchFamily="34" charset="0"/>
              </a:rPr>
              <a:t>vào </a:t>
            </a:r>
            <a:r>
              <a:rPr lang="en-US" sz="2400" smtClean="0">
                <a:latin typeface="Tahoma" panose="020B0604030504040204" pitchFamily="34" charset="0"/>
                <a:ea typeface="Tahoma" panose="020B0604030504040204" pitchFamily="34" charset="0"/>
                <a:cs typeface="Tahoma" panose="020B0604030504040204" pitchFamily="34" charset="0"/>
              </a:rPr>
              <a:t>(A) và</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đầu ra tại Q sẽ luôn ở cùng mức </a:t>
            </a:r>
            <a:r>
              <a:rPr lang="vi-VN" sz="2400" smtClean="0">
                <a:latin typeface="Tahoma" panose="020B0604030504040204" pitchFamily="34" charset="0"/>
                <a:ea typeface="Tahoma" panose="020B0604030504040204" pitchFamily="34" charset="0"/>
                <a:cs typeface="Tahoma" panose="020B0604030504040204" pitchFamily="34" charset="0"/>
              </a:rPr>
              <a:t>logic</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Ngoài ra, tín hiệu vào và ra chỉ có 1 chiều nghĩa à A vào và Q ra không thể vận dụng vào các mạch cần thu thập dữ liệu ở đầu ra. B</a:t>
            </a:r>
            <a:r>
              <a:rPr lang="vi-VN" sz="2400" smtClean="0">
                <a:latin typeface="Tahoma" panose="020B0604030504040204" pitchFamily="34" charset="0"/>
                <a:ea typeface="Tahoma" panose="020B0604030504040204" pitchFamily="34" charset="0"/>
                <a:cs typeface="Tahoma" panose="020B0604030504040204" pitchFamily="34" charset="0"/>
              </a:rPr>
              <a:t>ộ </a:t>
            </a:r>
            <a:r>
              <a:rPr lang="vi-VN" sz="2400">
                <a:latin typeface="Tahoma" panose="020B0604030504040204" pitchFamily="34" charset="0"/>
                <a:ea typeface="Tahoma" panose="020B0604030504040204" pitchFamily="34" charset="0"/>
                <a:cs typeface="Tahoma" panose="020B0604030504040204" pitchFamily="34" charset="0"/>
              </a:rPr>
              <a:t>đệm 3 trạng </a:t>
            </a:r>
            <a:r>
              <a:rPr lang="vi-VN" sz="2400" smtClean="0">
                <a:latin typeface="Tahoma" panose="020B0604030504040204" pitchFamily="34" charset="0"/>
                <a:ea typeface="Tahoma" panose="020B0604030504040204" pitchFamily="34" charset="0"/>
                <a:cs typeface="Tahoma" panose="020B0604030504040204" pitchFamily="34" charset="0"/>
              </a:rPr>
              <a:t>thái</a:t>
            </a:r>
            <a:r>
              <a:rPr lang="en-US" sz="2400" smtClean="0">
                <a:latin typeface="Tahoma" panose="020B0604030504040204" pitchFamily="34" charset="0"/>
                <a:ea typeface="Tahoma" panose="020B0604030504040204" pitchFamily="34" charset="0"/>
                <a:cs typeface="Tahoma" panose="020B0604030504040204" pitchFamily="34" charset="0"/>
              </a:rPr>
              <a:t> được hình thành</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525" y="1694580"/>
            <a:ext cx="3789395" cy="1921931"/>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8525" y="4001865"/>
            <a:ext cx="3839111" cy="1523724"/>
          </a:xfrm>
          <a:prstGeom prst="rect">
            <a:avLst/>
          </a:prstGeom>
        </p:spPr>
      </p:pic>
    </p:spTree>
    <p:extLst>
      <p:ext uri="{BB962C8B-B14F-4D97-AF65-F5344CB8AC3E}">
        <p14:creationId xmlns:p14="http://schemas.microsoft.com/office/powerpoint/2010/main" val="22179290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618518"/>
            <a:ext cx="10850291" cy="1478570"/>
          </a:xfrm>
        </p:spPr>
        <p:txBody>
          <a:bodyPr>
            <a:normAutofit/>
          </a:bodyPr>
          <a:lstStyle/>
          <a:p>
            <a:r>
              <a:rPr lang="en-US" sz="4400" smtClean="0">
                <a:latin typeface="Rockwell" panose="02060603020205020403" pitchFamily="18" charset="0"/>
              </a:rPr>
              <a:t>Bô đệm 3 trạng thái</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đệm 3 trạng thái</a:t>
            </a:r>
            <a:endParaRPr lang="en-US"/>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3" y="1776188"/>
            <a:ext cx="7336383" cy="1776909"/>
          </a:xfrm>
        </p:spPr>
        <p:txBody>
          <a:bodyPr>
            <a:normAutofit lnSpcReduction="10000"/>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Đầu ra 3 trạng thái: 0, 1, hoặc trở kháng cao (Gigh Z) và được quyết định bởi tín hiệu điều khiển (logic “0” hay “1”. IC tiêu biểu TTL 74LS125 hay TTL 74LS126</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3" y="3553097"/>
            <a:ext cx="7336382" cy="2442754"/>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Nếu tín hiệu cho </a:t>
            </a:r>
            <a:r>
              <a:rPr lang="vi-VN" sz="2400">
                <a:latin typeface="Tahoma" panose="020B0604030504040204" pitchFamily="34" charset="0"/>
                <a:ea typeface="Tahoma" panose="020B0604030504040204" pitchFamily="34" charset="0"/>
                <a:cs typeface="Tahoma" panose="020B0604030504040204" pitchFamily="34" charset="0"/>
              </a:rPr>
              <a:t>phép </a:t>
            </a:r>
            <a:r>
              <a:rPr lang="en-US" sz="2400" smtClean="0">
                <a:latin typeface="Tahoma" panose="020B0604030504040204" pitchFamily="34" charset="0"/>
                <a:ea typeface="Tahoma" panose="020B0604030504040204" pitchFamily="34" charset="0"/>
                <a:cs typeface="Tahoma" panose="020B0604030504040204" pitchFamily="34" charset="0"/>
              </a:rPr>
              <a:t>ở mức cao (</a:t>
            </a:r>
            <a:r>
              <a:rPr lang="vi-VN" sz="2400" smtClean="0">
                <a:latin typeface="Tahoma" panose="020B0604030504040204" pitchFamily="34" charset="0"/>
                <a:ea typeface="Tahoma" panose="020B0604030504040204" pitchFamily="34" charset="0"/>
                <a:cs typeface="Tahoma" panose="020B0604030504040204" pitchFamily="34" charset="0"/>
              </a:rPr>
              <a:t>logic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1</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tín </a:t>
            </a:r>
            <a:r>
              <a:rPr lang="vi-VN" sz="2400">
                <a:latin typeface="Tahoma" panose="020B0604030504040204" pitchFamily="34" charset="0"/>
                <a:ea typeface="Tahoma" panose="020B0604030504040204" pitchFamily="34" charset="0"/>
                <a:cs typeface="Tahoma" panose="020B0604030504040204" pitchFamily="34" charset="0"/>
              </a:rPr>
              <a:t>hiệu đầu vào của cổng bộ đệm được truyền trực tiếp đến </a:t>
            </a:r>
            <a:r>
              <a:rPr lang="vi-VN" sz="2400">
                <a:latin typeface="Tahoma" panose="020B0604030504040204" pitchFamily="34" charset="0"/>
                <a:ea typeface="Tahoma" panose="020B0604030504040204" pitchFamily="34" charset="0"/>
                <a:cs typeface="Tahoma" panose="020B0604030504040204" pitchFamily="34" charset="0"/>
              </a:rPr>
              <a:t>đầu </a:t>
            </a:r>
            <a:r>
              <a:rPr lang="vi-VN" sz="2400" smtClean="0">
                <a:latin typeface="Tahoma" panose="020B0604030504040204" pitchFamily="34" charset="0"/>
                <a:ea typeface="Tahoma" panose="020B0604030504040204" pitchFamily="34" charset="0"/>
                <a:cs typeface="Tahoma" panose="020B0604030504040204" pitchFamily="34" charset="0"/>
              </a:rPr>
              <a:t>ra.</a:t>
            </a:r>
            <a:endParaRPr lang="vi-VN" sz="2400">
              <a:latin typeface="Tahoma" panose="020B0604030504040204" pitchFamily="34" charset="0"/>
              <a:ea typeface="Tahoma" panose="020B0604030504040204" pitchFamily="34" charset="0"/>
              <a:cs typeface="Tahoma" panose="020B0604030504040204" pitchFamily="34" charset="0"/>
            </a:endParaRPr>
          </a:p>
          <a:p>
            <a:pPr lvl="1" algn="just"/>
            <a:r>
              <a:rPr lang="vi-VN" sz="2400">
                <a:latin typeface="Tahoma" panose="020B0604030504040204" pitchFamily="34" charset="0"/>
                <a:ea typeface="Tahoma" panose="020B0604030504040204" pitchFamily="34" charset="0"/>
                <a:cs typeface="Tahoma" panose="020B0604030504040204" pitchFamily="34" charset="0"/>
              </a:rPr>
              <a:t>Nếu tín hiệu cho </a:t>
            </a:r>
            <a:r>
              <a:rPr lang="vi-VN" sz="2400">
                <a:latin typeface="Tahoma" panose="020B0604030504040204" pitchFamily="34" charset="0"/>
                <a:ea typeface="Tahoma" panose="020B0604030504040204" pitchFamily="34" charset="0"/>
                <a:cs typeface="Tahoma" panose="020B0604030504040204" pitchFamily="34" charset="0"/>
              </a:rPr>
              <a:t>phép </a:t>
            </a:r>
            <a:r>
              <a:rPr lang="en-US" sz="2400" smtClean="0">
                <a:latin typeface="Tahoma" panose="020B0604030504040204" pitchFamily="34" charset="0"/>
                <a:ea typeface="Tahoma" panose="020B0604030504040204" pitchFamily="34" charset="0"/>
                <a:cs typeface="Tahoma" panose="020B0604030504040204" pitchFamily="34" charset="0"/>
              </a:rPr>
              <a:t>ở mức thấp (</a:t>
            </a:r>
            <a:r>
              <a:rPr lang="vi-VN" sz="2400" smtClean="0">
                <a:latin typeface="Tahoma" panose="020B0604030504040204" pitchFamily="34" charset="0"/>
                <a:ea typeface="Tahoma" panose="020B0604030504040204" pitchFamily="34" charset="0"/>
                <a:cs typeface="Tahoma" panose="020B0604030504040204" pitchFamily="34" charset="0"/>
              </a:rPr>
              <a:t>logic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0</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đầu </a:t>
            </a:r>
            <a:r>
              <a:rPr lang="vi-VN" sz="2400">
                <a:latin typeface="Tahoma" panose="020B0604030504040204" pitchFamily="34" charset="0"/>
                <a:ea typeface="Tahoma" panose="020B0604030504040204" pitchFamily="34" charset="0"/>
                <a:cs typeface="Tahoma" panose="020B0604030504040204" pitchFamily="34" charset="0"/>
              </a:rPr>
              <a:t>ra </a:t>
            </a:r>
            <a:r>
              <a:rPr lang="en-US" sz="2400" smtClean="0">
                <a:latin typeface="Tahoma" panose="020B0604030504040204" pitchFamily="34" charset="0"/>
                <a:ea typeface="Tahoma" panose="020B0604030504040204" pitchFamily="34" charset="0"/>
                <a:cs typeface="Tahoma" panose="020B0604030504040204" pitchFamily="34" charset="0"/>
              </a:rPr>
              <a:t>ở mức </a:t>
            </a:r>
            <a:r>
              <a:rPr lang="vi-VN" sz="2400" smtClean="0">
                <a:latin typeface="Tahoma" panose="020B0604030504040204" pitchFamily="34" charset="0"/>
                <a:ea typeface="Tahoma" panose="020B0604030504040204" pitchFamily="34" charset="0"/>
                <a:cs typeface="Tahoma" panose="020B0604030504040204" pitchFamily="34" charset="0"/>
              </a:rPr>
              <a:t>kháng cao (</a:t>
            </a:r>
            <a:r>
              <a:rPr lang="vi-VN" sz="2400">
                <a:latin typeface="Tahoma" panose="020B0604030504040204" pitchFamily="34" charset="0"/>
                <a:ea typeface="Tahoma" panose="020B0604030504040204" pitchFamily="34" charset="0"/>
                <a:cs typeface="Tahoma" panose="020B0604030504040204" pitchFamily="34" charset="0"/>
              </a:rPr>
              <a:t>Hi-Z).</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0138" y="1623096"/>
            <a:ext cx="2087312" cy="1432250"/>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837" y="1628768"/>
            <a:ext cx="1928109" cy="1426578"/>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424" y="3335384"/>
            <a:ext cx="4064026" cy="1933845"/>
          </a:xfrm>
          <a:prstGeom prst="rect">
            <a:avLst/>
          </a:prstGeom>
        </p:spPr>
      </p:pic>
      <p:sp>
        <p:nvSpPr>
          <p:cNvPr id="12"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8296125" y="5468668"/>
            <a:ext cx="3150668" cy="443247"/>
          </a:xfrm>
        </p:spPr>
        <p:txBody>
          <a:bodyPr>
            <a:normAutofit/>
          </a:bodyPr>
          <a:lstStyle/>
          <a:p>
            <a:pPr marL="457200" lvl="1" indent="0" algn="just">
              <a:buNone/>
            </a:pPr>
            <a:r>
              <a:rPr lang="en-US" sz="1600" i="1" smtClean="0">
                <a:solidFill>
                  <a:srgbClr val="FFFF00"/>
                </a:solidFill>
                <a:latin typeface="Tahoma" panose="020B0604030504040204" pitchFamily="34" charset="0"/>
                <a:ea typeface="Tahoma" panose="020B0604030504040204" pitchFamily="34" charset="0"/>
                <a:cs typeface="Tahoma" panose="020B0604030504040204" pitchFamily="34" charset="0"/>
              </a:rPr>
              <a:t>Sơ đồ IC </a:t>
            </a:r>
            <a:r>
              <a:rPr lang="en-US" sz="1600" i="1" smtClean="0">
                <a:solidFill>
                  <a:srgbClr val="FFFF00"/>
                </a:solidFill>
                <a:latin typeface="Tahoma" panose="020B0604030504040204" pitchFamily="34" charset="0"/>
                <a:ea typeface="Tahoma" panose="020B0604030504040204" pitchFamily="34" charset="0"/>
                <a:cs typeface="Tahoma" panose="020B0604030504040204" pitchFamily="34" charset="0"/>
              </a:rPr>
              <a:t>74LS244</a:t>
            </a:r>
            <a:endParaRPr lang="en-US" sz="1600" i="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9411356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92369" y="545519"/>
            <a:ext cx="10850291" cy="1015132"/>
          </a:xfrm>
        </p:spPr>
        <p:txBody>
          <a:bodyPr>
            <a:normAutofit/>
          </a:bodyPr>
          <a:lstStyle/>
          <a:p>
            <a:r>
              <a:rPr lang="en-US" sz="4400" smtClean="0">
                <a:latin typeface="Rockwell" panose="02060603020205020403" pitchFamily="18" charset="0"/>
              </a:rPr>
              <a:t>Vào ra 2 chiều có điều khiển</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nb-NO" smtClean="0"/>
              <a:t>Bộ đệm 3 trạng thái</a:t>
            </a:r>
            <a:endParaRPr lang="en-US"/>
          </a:p>
        </p:txBody>
      </p:sp>
      <p:sp>
        <p:nvSpPr>
          <p:cNvPr id="6"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3" y="1776188"/>
            <a:ext cx="7336383" cy="1776909"/>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Tín hiệu điều khiển (EN) cho phép tín hiệu có chiều A </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B hay </a:t>
            </a:r>
            <a:r>
              <a:rPr lang="en-US" sz="2400" smtClean="0">
                <a:latin typeface="Tahoma" panose="020B0604030504040204" pitchFamily="34" charset="0"/>
                <a:ea typeface="Tahoma" panose="020B0604030504040204" pitchFamily="34" charset="0"/>
                <a:cs typeface="Tahoma" panose="020B0604030504040204" pitchFamily="34" charset="0"/>
              </a:rPr>
              <a:t>B </a:t>
            </a:r>
            <a:r>
              <a:rPr lang="en-US"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US"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 IC TTL74LS245 hay CMOS </a:t>
            </a:r>
            <a:r>
              <a:rPr lang="en-US" sz="240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74ALS620 </a:t>
            </a:r>
            <a:r>
              <a:rPr lang="en-US" sz="2400" smtClean="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đại diện cho nhóm này.</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279263" y="3553097"/>
            <a:ext cx="7336382" cy="2442754"/>
          </a:xfrm>
        </p:spPr>
        <p:txBody>
          <a:bodyPr>
            <a:normAutofit/>
          </a:bodyPr>
          <a:lstStyle/>
          <a:p>
            <a:pPr lvl="1" algn="just"/>
            <a:r>
              <a:rPr lang="en-US" sz="2400" smtClean="0">
                <a:latin typeface="Tahoma" panose="020B0604030504040204" pitchFamily="34" charset="0"/>
                <a:ea typeface="Tahoma" panose="020B0604030504040204" pitchFamily="34" charset="0"/>
                <a:cs typeface="Tahoma" panose="020B0604030504040204" pitchFamily="34" charset="0"/>
              </a:rPr>
              <a:t>Trong đó, tín hiệu điều khiển CE là tín hiệu cho phép IC hoạt động. Tín hiệu DIR cho phép chọn chiều dữ liệu.</a:t>
            </a:r>
          </a:p>
          <a:p>
            <a:pPr lvl="1" algn="just"/>
            <a:r>
              <a:rPr lang="en-US" sz="2400">
                <a:latin typeface="Tahoma" panose="020B0604030504040204" pitchFamily="34" charset="0"/>
                <a:ea typeface="Tahoma" panose="020B0604030504040204" pitchFamily="34" charset="0"/>
                <a:cs typeface="Tahoma" panose="020B0604030504040204" pitchFamily="34" charset="0"/>
              </a:rPr>
              <a:t>Ngoài ra, còn </a:t>
            </a:r>
            <a:r>
              <a:rPr lang="en-US" sz="2400">
                <a:latin typeface="Tahoma" panose="020B0604030504040204" pitchFamily="34" charset="0"/>
                <a:ea typeface="Tahoma" panose="020B0604030504040204" pitchFamily="34" charset="0"/>
                <a:cs typeface="Tahoma" panose="020B0604030504040204" pitchFamily="34" charset="0"/>
              </a:rPr>
              <a:t>có </a:t>
            </a:r>
            <a:r>
              <a:rPr lang="en-US" sz="2400">
                <a:latin typeface="Tahoma" panose="020B0604030504040204" pitchFamily="34" charset="0"/>
                <a:ea typeface="Tahoma" panose="020B0604030504040204" pitchFamily="34" charset="0"/>
                <a:cs typeface="Tahoma" panose="020B0604030504040204" pitchFamily="34" charset="0"/>
              </a:rPr>
              <a:t>74LS242 </a:t>
            </a:r>
            <a:r>
              <a:rPr lang="en-US" sz="2400">
                <a:latin typeface="Tahoma" panose="020B0604030504040204" pitchFamily="34" charset="0"/>
                <a:ea typeface="Tahoma" panose="020B0604030504040204" pitchFamily="34" charset="0"/>
                <a:cs typeface="Tahoma" panose="020B0604030504040204" pitchFamily="34" charset="0"/>
              </a:rPr>
              <a:t>và </a:t>
            </a:r>
            <a:r>
              <a:rPr lang="en-US" sz="2400" smtClean="0">
                <a:latin typeface="Tahoma" panose="020B0604030504040204" pitchFamily="34" charset="0"/>
                <a:ea typeface="Tahoma" panose="020B0604030504040204" pitchFamily="34" charset="0"/>
                <a:cs typeface="Tahoma" panose="020B0604030504040204" pitchFamily="34" charset="0"/>
              </a:rPr>
              <a:t>74LS243</a:t>
            </a: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2"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8335313" y="5906990"/>
            <a:ext cx="3150668" cy="443247"/>
          </a:xfrm>
        </p:spPr>
        <p:txBody>
          <a:bodyPr>
            <a:normAutofit/>
          </a:bodyPr>
          <a:lstStyle/>
          <a:p>
            <a:pPr marL="457200" lvl="1" indent="0" algn="just">
              <a:buNone/>
            </a:pPr>
            <a:r>
              <a:rPr lang="en-US" sz="1600" i="1" smtClean="0">
                <a:solidFill>
                  <a:srgbClr val="FFFF00"/>
                </a:solidFill>
                <a:latin typeface="Tahoma" panose="020B0604030504040204" pitchFamily="34" charset="0"/>
                <a:ea typeface="Tahoma" panose="020B0604030504040204" pitchFamily="34" charset="0"/>
                <a:cs typeface="Tahoma" panose="020B0604030504040204" pitchFamily="34" charset="0"/>
              </a:rPr>
              <a:t>Sơ đồ IC </a:t>
            </a:r>
            <a:r>
              <a:rPr lang="en-US" sz="1600" i="1" smtClean="0">
                <a:solidFill>
                  <a:srgbClr val="FFFF00"/>
                </a:solidFill>
                <a:latin typeface="Tahoma" panose="020B0604030504040204" pitchFamily="34" charset="0"/>
                <a:ea typeface="Tahoma" panose="020B0604030504040204" pitchFamily="34" charset="0"/>
                <a:cs typeface="Tahoma" panose="020B0604030504040204" pitchFamily="34" charset="0"/>
              </a:rPr>
              <a:t>74LS245</a:t>
            </a:r>
            <a:endParaRPr lang="en-US" sz="1600" i="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678" y="1494354"/>
            <a:ext cx="4043937" cy="2471295"/>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488" y="4119164"/>
            <a:ext cx="4077127" cy="1796855"/>
          </a:xfrm>
          <a:prstGeom prst="rect">
            <a:avLst/>
          </a:prstGeom>
        </p:spPr>
      </p:pic>
    </p:spTree>
    <p:extLst>
      <p:ext uri="{BB962C8B-B14F-4D97-AF65-F5344CB8AC3E}">
        <p14:creationId xmlns:p14="http://schemas.microsoft.com/office/powerpoint/2010/main" val="40430245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4277914" cy="1478570"/>
          </a:xfrm>
        </p:spPr>
        <p:txBody>
          <a:bodyPr>
            <a:normAutofit/>
          </a:bodyPr>
          <a:lstStyle/>
          <a:p>
            <a:r>
              <a:rPr lang="en-US" sz="4400">
                <a:latin typeface="Rockwell" panose="02060603020205020403" pitchFamily="18" charset="0"/>
              </a:rPr>
              <a:t>Cổng logic</a:t>
            </a:r>
            <a:endParaRPr lang="en-US" sz="4400" dirty="0">
              <a:latin typeface="Rockwell" panose="02060603020205020403" pitchFamily="18" charset="0"/>
            </a:endParaRPr>
          </a:p>
        </p:txBody>
      </p:sp>
      <p:sp>
        <p:nvSpPr>
          <p:cNvPr id="5" name="TextBox 4"/>
          <p:cNvSpPr txBox="1"/>
          <p:nvPr/>
        </p:nvSpPr>
        <p:spPr>
          <a:xfrm>
            <a:off x="1371600" y="6426926"/>
            <a:ext cx="9392194" cy="369332"/>
          </a:xfrm>
          <a:prstGeom prst="rect">
            <a:avLst/>
          </a:prstGeom>
          <a:noFill/>
        </p:spPr>
        <p:txBody>
          <a:bodyPr wrap="square" rtlCol="0">
            <a:spAutoFit/>
          </a:bodyPr>
          <a:lstStyle/>
          <a:p>
            <a:r>
              <a:rPr lang="en-US" smtClean="0"/>
              <a:t>Định luật Moore</a:t>
            </a:r>
            <a:endParaRPr lang="en-US"/>
          </a:p>
        </p:txBody>
      </p:sp>
      <p:sp>
        <p:nvSpPr>
          <p:cNvPr id="7"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671148" y="1711235"/>
            <a:ext cx="10758851" cy="1580605"/>
          </a:xfrm>
        </p:spPr>
        <p:txBody>
          <a:bodyPr>
            <a:normAutofit/>
          </a:bodyPr>
          <a:lstStyle/>
          <a:p>
            <a:pPr lvl="1" algn="just"/>
            <a:r>
              <a:rPr lang="vi-VN" sz="2400">
                <a:latin typeface="Tahoma" panose="020B0604030504040204" pitchFamily="34" charset="0"/>
                <a:ea typeface="Tahoma" panose="020B0604030504040204" pitchFamily="34" charset="0"/>
                <a:cs typeface="Tahoma" panose="020B0604030504040204" pitchFamily="34" charset="0"/>
              </a:rPr>
              <a:t>Vào năm 1965, Gordon </a:t>
            </a:r>
            <a:r>
              <a:rPr lang="vi-VN" sz="2400" smtClean="0">
                <a:latin typeface="Tahoma" panose="020B0604030504040204" pitchFamily="34" charset="0"/>
                <a:ea typeface="Tahoma" panose="020B0604030504040204" pitchFamily="34" charset="0"/>
                <a:cs typeface="Tahoma" panose="020B0604030504040204" pitchFamily="34" charset="0"/>
              </a:rPr>
              <a:t>Moore</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đồng </a:t>
            </a:r>
            <a:r>
              <a:rPr lang="vi-VN" sz="2400">
                <a:latin typeface="Tahoma" panose="020B0604030504040204" pitchFamily="34" charset="0"/>
                <a:ea typeface="Tahoma" panose="020B0604030504040204" pitchFamily="34" charset="0"/>
                <a:cs typeface="Tahoma" panose="020B0604030504040204" pitchFamily="34" charset="0"/>
              </a:rPr>
              <a:t>sáng </a:t>
            </a:r>
            <a:r>
              <a:rPr lang="vi-VN" sz="2400" smtClean="0">
                <a:latin typeface="Tahoma" panose="020B0604030504040204" pitchFamily="34" charset="0"/>
                <a:ea typeface="Tahoma" panose="020B0604030504040204" pitchFamily="34" charset="0"/>
                <a:cs typeface="Tahoma" panose="020B0604030504040204" pitchFamily="34" charset="0"/>
              </a:rPr>
              <a:t>lập</a:t>
            </a:r>
            <a:r>
              <a:rPr lang="en-US" sz="2400" smtClean="0">
                <a:latin typeface="Tahoma" panose="020B0604030504040204" pitchFamily="34" charset="0"/>
                <a:ea typeface="Tahoma" panose="020B0604030504040204" pitchFamily="34" charset="0"/>
                <a:cs typeface="Tahoma" panose="020B0604030504040204" pitchFamily="34" charset="0"/>
              </a:rPr>
              <a:t> </a:t>
            </a:r>
            <a:r>
              <a:rPr lang="vi-VN" sz="2400" smtClean="0">
                <a:latin typeface="Tahoma" panose="020B0604030504040204" pitchFamily="34" charset="0"/>
                <a:ea typeface="Tahoma" panose="020B0604030504040204" pitchFamily="34" charset="0"/>
                <a:cs typeface="Tahoma" panose="020B0604030504040204" pitchFamily="34" charset="0"/>
              </a:rPr>
              <a:t>Intel</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đã dự đoán </a:t>
            </a:r>
            <a:r>
              <a:rPr lang="vi-VN" sz="2400" smtClean="0">
                <a:latin typeface="Tahoma" panose="020B0604030504040204" pitchFamily="34" charset="0"/>
                <a:ea typeface="Tahoma" panose="020B0604030504040204" pitchFamily="34" charset="0"/>
                <a:cs typeface="Tahoma" panose="020B0604030504040204" pitchFamily="34" charset="0"/>
              </a:rPr>
              <a:t>rằng</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Số lượng bóng bán dẫn và điện trở trên một </a:t>
            </a:r>
            <a:r>
              <a:rPr lang="vi-VN" sz="2400" smtClean="0">
                <a:latin typeface="Tahoma" panose="020B0604030504040204" pitchFamily="34" charset="0"/>
                <a:ea typeface="Tahoma" panose="020B0604030504040204" pitchFamily="34" charset="0"/>
                <a:cs typeface="Tahoma" panose="020B0604030504040204" pitchFamily="34" charset="0"/>
              </a:rPr>
              <a:t>chip </a:t>
            </a:r>
            <a:r>
              <a:rPr lang="vi-VN" sz="2400">
                <a:latin typeface="Tahoma" panose="020B0604030504040204" pitchFamily="34" charset="0"/>
                <a:ea typeface="Tahoma" panose="020B0604030504040204" pitchFamily="34" charset="0"/>
                <a:cs typeface="Tahoma" panose="020B0604030504040204" pitchFamily="34" charset="0"/>
              </a:rPr>
              <a:t>sẽ tăng gấp đôi cứ sau 18 tháng, liên quan đến sự phát triển của công nghệ cổng bán dẫn</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pic>
        <p:nvPicPr>
          <p:cNvPr id="3" name="158108499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72349" y="3500846"/>
            <a:ext cx="4057650" cy="2286000"/>
          </a:xfrm>
          <a:prstGeom prst="rect">
            <a:avLst/>
          </a:prstGeom>
        </p:spPr>
      </p:pic>
      <p:sp>
        <p:nvSpPr>
          <p:cNvPr id="8"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566374" y="3291840"/>
            <a:ext cx="6518321" cy="2926080"/>
          </a:xfrm>
        </p:spPr>
        <p:txBody>
          <a:bodyPr>
            <a:normAutofit/>
          </a:bodyPr>
          <a:lstStyle/>
          <a:p>
            <a:pPr lvl="1" algn="just"/>
            <a:r>
              <a:rPr lang="vi-VN" sz="2400" smtClean="0">
                <a:latin typeface="Tahoma" panose="020B0604030504040204" pitchFamily="34" charset="0"/>
                <a:ea typeface="Tahoma" panose="020B0604030504040204" pitchFamily="34" charset="0"/>
                <a:cs typeface="Tahoma" panose="020B0604030504040204" pitchFamily="34" charset="0"/>
              </a:rPr>
              <a:t>Bộ </a:t>
            </a:r>
            <a:r>
              <a:rPr lang="vi-VN" sz="2400">
                <a:latin typeface="Tahoma" panose="020B0604030504040204" pitchFamily="34" charset="0"/>
                <a:ea typeface="Tahoma" panose="020B0604030504040204" pitchFamily="34" charset="0"/>
                <a:cs typeface="Tahoma" panose="020B0604030504040204" pitchFamily="34" charset="0"/>
              </a:rPr>
              <a:t>vi xử lý đầu tiên trên thế giới vào năm 1971 là Intel 4004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4 bit</a:t>
            </a:r>
            <a:r>
              <a:rPr lang="en-US" sz="2400" smtClean="0">
                <a:latin typeface="Tahoma" panose="020B0604030504040204" pitchFamily="34" charset="0"/>
                <a:ea typeface="Tahoma" panose="020B0604030504040204" pitchFamily="34" charset="0"/>
                <a:cs typeface="Tahoma" panose="020B0604030504040204" pitchFamily="34" charset="0"/>
              </a:rPr>
              <a:t> dữ liệu</a:t>
            </a:r>
            <a:r>
              <a:rPr lang="vi-VN" sz="2400" smtClean="0">
                <a:latin typeface="Tahoma" panose="020B0604030504040204" pitchFamily="34" charset="0"/>
                <a:ea typeface="Tahoma" panose="020B0604030504040204" pitchFamily="34" charset="0"/>
                <a:cs typeface="Tahoma" panose="020B0604030504040204" pitchFamily="34" charset="0"/>
              </a:rPr>
              <a:t> </a:t>
            </a:r>
            <a:r>
              <a:rPr lang="vi-VN" sz="2400">
                <a:latin typeface="Tahoma" panose="020B0604030504040204" pitchFamily="34" charset="0"/>
                <a:ea typeface="Tahoma" panose="020B0604030504040204" pitchFamily="34" charset="0"/>
                <a:cs typeface="Tahoma" panose="020B0604030504040204" pitchFamily="34" charset="0"/>
              </a:rPr>
              <a:t>và </a:t>
            </a:r>
            <a:r>
              <a:rPr lang="vi-VN" sz="2400" smtClean="0">
                <a:latin typeface="Tahoma" panose="020B0604030504040204" pitchFamily="34" charset="0"/>
                <a:ea typeface="Tahoma" panose="020B0604030504040204" pitchFamily="34" charset="0"/>
                <a:cs typeface="Tahoma" panose="020B0604030504040204" pitchFamily="34" charset="0"/>
              </a:rPr>
              <a:t>khoảng </a:t>
            </a:r>
            <a:r>
              <a:rPr lang="vi-VN" sz="2400">
                <a:latin typeface="Tahoma" panose="020B0604030504040204" pitchFamily="34" charset="0"/>
                <a:ea typeface="Tahoma" panose="020B0604030504040204" pitchFamily="34" charset="0"/>
                <a:cs typeface="Tahoma" panose="020B0604030504040204" pitchFamily="34" charset="0"/>
              </a:rPr>
              <a:t>2.300 bóng bán </a:t>
            </a:r>
            <a:r>
              <a:rPr lang="vi-VN" sz="2400" smtClean="0">
                <a:latin typeface="Tahoma" panose="020B0604030504040204" pitchFamily="34" charset="0"/>
                <a:ea typeface="Tahoma" panose="020B0604030504040204" pitchFamily="34" charset="0"/>
                <a:cs typeface="Tahoma" panose="020B0604030504040204" pitchFamily="34" charset="0"/>
              </a:rPr>
              <a:t>dẫn, tốc </a:t>
            </a:r>
            <a:r>
              <a:rPr lang="vi-VN" sz="2400">
                <a:latin typeface="Tahoma" panose="020B0604030504040204" pitchFamily="34" charset="0"/>
                <a:ea typeface="Tahoma" panose="020B0604030504040204" pitchFamily="34" charset="0"/>
                <a:cs typeface="Tahoma" panose="020B0604030504040204" pitchFamily="34" charset="0"/>
              </a:rPr>
              <a:t>độ khoảng </a:t>
            </a:r>
            <a:r>
              <a:rPr lang="vi-VN" sz="2400" smtClean="0">
                <a:latin typeface="Tahoma" panose="020B0604030504040204" pitchFamily="34" charset="0"/>
                <a:ea typeface="Tahoma" panose="020B0604030504040204" pitchFamily="34" charset="0"/>
                <a:cs typeface="Tahoma" panose="020B0604030504040204" pitchFamily="34" charset="0"/>
              </a:rPr>
              <a:t>600kHz</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Ngày </a:t>
            </a:r>
            <a:r>
              <a:rPr lang="vi-VN" sz="2400" smtClean="0">
                <a:latin typeface="Tahoma" panose="020B0604030504040204" pitchFamily="34" charset="0"/>
                <a:ea typeface="Tahoma" panose="020B0604030504040204" pitchFamily="34" charset="0"/>
                <a:cs typeface="Tahoma" panose="020B0604030504040204" pitchFamily="34" charset="0"/>
              </a:rPr>
              <a:t>nay</a:t>
            </a:r>
            <a:r>
              <a:rPr lang="vi-VN" sz="2400">
                <a:latin typeface="Tahoma" panose="020B0604030504040204" pitchFamily="34" charset="0"/>
                <a:ea typeface="Tahoma" panose="020B0604030504040204" pitchFamily="34" charset="0"/>
                <a:cs typeface="Tahoma" panose="020B0604030504040204" pitchFamily="34" charset="0"/>
              </a:rPr>
              <a:t>, </a:t>
            </a:r>
            <a:r>
              <a:rPr lang="en-US" sz="2400" smtClean="0">
                <a:latin typeface="Tahoma" panose="020B0604030504040204" pitchFamily="34" charset="0"/>
                <a:ea typeface="Tahoma" panose="020B0604030504040204" pitchFamily="34" charset="0"/>
                <a:cs typeface="Tahoma" panose="020B0604030504040204" pitchFamily="34" charset="0"/>
              </a:rPr>
              <a:t>core </a:t>
            </a:r>
            <a:r>
              <a:rPr lang="vi-VN" sz="2400" smtClean="0">
                <a:latin typeface="Tahoma" panose="020B0604030504040204" pitchFamily="34" charset="0"/>
                <a:ea typeface="Tahoma" panose="020B0604030504040204" pitchFamily="34" charset="0"/>
                <a:cs typeface="Tahoma" panose="020B0604030504040204" pitchFamily="34" charset="0"/>
              </a:rPr>
              <a:t>i7-2700K </a:t>
            </a:r>
            <a:r>
              <a:rPr lang="vi-VN" sz="2400">
                <a:latin typeface="Tahoma" panose="020B0604030504040204" pitchFamily="34" charset="0"/>
                <a:ea typeface="Tahoma" panose="020B0604030504040204" pitchFamily="34" charset="0"/>
                <a:cs typeface="Tahoma" panose="020B0604030504040204" pitchFamily="34" charset="0"/>
              </a:rPr>
              <a:t>Sandy </a:t>
            </a:r>
            <a:r>
              <a:rPr lang="vi-VN" sz="2400" smtClean="0">
                <a:latin typeface="Tahoma" panose="020B0604030504040204" pitchFamily="34" charset="0"/>
                <a:ea typeface="Tahoma" panose="020B0604030504040204" pitchFamily="34" charset="0"/>
                <a:cs typeface="Tahoma" panose="020B0604030504040204" pitchFamily="34" charset="0"/>
              </a:rPr>
              <a:t>Bridge</a:t>
            </a:r>
            <a:r>
              <a:rPr lang="en-US" sz="2400" smtClean="0">
                <a:latin typeface="Tahoma" panose="020B0604030504040204" pitchFamily="34" charset="0"/>
                <a:ea typeface="Tahoma" panose="020B0604030504040204" pitchFamily="34" charset="0"/>
                <a:cs typeface="Tahoma" panose="020B0604030504040204" pitchFamily="34" charset="0"/>
              </a:rPr>
              <a:t> (1,2 tỷ trans, </a:t>
            </a:r>
            <a:r>
              <a:rPr lang="vi-VN" sz="2400" smtClean="0">
                <a:latin typeface="Tahoma" panose="020B0604030504040204" pitchFamily="34" charset="0"/>
                <a:ea typeface="Tahoma" panose="020B0604030504040204" pitchFamily="34" charset="0"/>
                <a:cs typeface="Tahoma" panose="020B0604030504040204" pitchFamily="34" charset="0"/>
              </a:rPr>
              <a:t>64-bit</a:t>
            </a:r>
            <a:r>
              <a:rPr lang="en-US" sz="2400" smtClean="0">
                <a:latin typeface="Tahoma" panose="020B0604030504040204" pitchFamily="34" charset="0"/>
                <a:ea typeface="Tahoma" panose="020B0604030504040204" pitchFamily="34" charset="0"/>
                <a:cs typeface="Tahoma" panose="020B0604030504040204" pitchFamily="34" charset="0"/>
              </a:rPr>
              <a:t> data,</a:t>
            </a:r>
            <a:r>
              <a:rPr lang="vi-VN" sz="2400" smtClean="0">
                <a:latin typeface="Tahoma" panose="020B0604030504040204" pitchFamily="34" charset="0"/>
                <a:ea typeface="Tahoma" panose="020B0604030504040204" pitchFamily="34" charset="0"/>
                <a:cs typeface="Tahoma" panose="020B0604030504040204" pitchFamily="34" charset="0"/>
              </a:rPr>
              <a:t> tốc </a:t>
            </a:r>
            <a:r>
              <a:rPr lang="vi-VN" sz="2400">
                <a:latin typeface="Tahoma" panose="020B0604030504040204" pitchFamily="34" charset="0"/>
                <a:ea typeface="Tahoma" panose="020B0604030504040204" pitchFamily="34" charset="0"/>
                <a:cs typeface="Tahoma" panose="020B0604030504040204" pitchFamily="34" charset="0"/>
              </a:rPr>
              <a:t>độ </a:t>
            </a:r>
            <a:r>
              <a:rPr lang="en-US" sz="2400" smtClean="0">
                <a:latin typeface="Tahoma" panose="020B0604030504040204" pitchFamily="34" charset="0"/>
                <a:ea typeface="Tahoma" panose="020B0604030504040204" pitchFamily="34" charset="0"/>
                <a:cs typeface="Tahoma" panose="020B0604030504040204" pitchFamily="34" charset="0"/>
              </a:rPr>
              <a:t>~</a:t>
            </a:r>
            <a:r>
              <a:rPr lang="vi-VN" sz="2400" smtClean="0">
                <a:latin typeface="Tahoma" panose="020B0604030504040204" pitchFamily="34" charset="0"/>
                <a:ea typeface="Tahoma" panose="020B0604030504040204" pitchFamily="34" charset="0"/>
                <a:cs typeface="Tahoma" panose="020B0604030504040204" pitchFamily="34" charset="0"/>
              </a:rPr>
              <a:t> 4GHz</a:t>
            </a:r>
            <a:r>
              <a:rPr lang="en-US" sz="2400" smtClean="0">
                <a:latin typeface="Tahoma" panose="020B0604030504040204" pitchFamily="34" charset="0"/>
                <a:ea typeface="Tahoma" panose="020B0604030504040204" pitchFamily="34" charset="0"/>
                <a:cs typeface="Tahoma" panose="020B0604030504040204" pitchFamily="34" charset="0"/>
              </a:rPr>
              <a:t>)</a:t>
            </a:r>
            <a:r>
              <a:rPr lang="en-US" sz="240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1622425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866CFD-F94E-4AE5-ACEA-86FEC0F48A10}">
  <ds:schemaRefs>
    <ds:schemaRef ds:uri="http://schemas.microsoft.com/office/2006/documentManagement/types"/>
    <ds:schemaRef ds:uri="http://purl.org/dc/elements/1.1/"/>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16c05727-aa75-4e4a-9b5f-8a80a1165891"/>
    <ds:schemaRef ds:uri="71af3243-3dd4-4a8d-8c0d-dd76da1f02a5"/>
    <ds:schemaRef ds:uri="http://purl.org/dc/terms/"/>
  </ds:schemaRefs>
</ds:datastoreItem>
</file>

<file path=customXml/itemProps2.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5693</Words>
  <Application>Microsoft Office PowerPoint</Application>
  <PresentationFormat>Widescreen</PresentationFormat>
  <Paragraphs>389</Paragraphs>
  <Slides>84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Rockwell</vt:lpstr>
      <vt:lpstr>Symbol</vt:lpstr>
      <vt:lpstr>Tahoma</vt:lpstr>
      <vt:lpstr>Trebuchet MS</vt:lpstr>
      <vt:lpstr>Tw Cen MT</vt:lpstr>
      <vt:lpstr>Circuit</vt:lpstr>
      <vt:lpstr>LẬP TRÌNH HỆ THỐNG NHÚNG Programming embeded system</vt:lpstr>
      <vt:lpstr>CHƯƠNG TRÌNH HỌC TẬP</vt:lpstr>
      <vt:lpstr>Sơ lược linh kiện điện tử</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LOGIC</vt:lpstr>
      <vt:lpstr>Cổng AND</vt:lpstr>
      <vt:lpstr>Cổng AND</vt:lpstr>
      <vt:lpstr>Cổng OR</vt:lpstr>
      <vt:lpstr>Cổng OR</vt:lpstr>
      <vt:lpstr>Cổng NOT</vt:lpstr>
      <vt:lpstr>Cổng NOT</vt:lpstr>
      <vt:lpstr>Cổng NOT</vt:lpstr>
      <vt:lpstr>Cổng NOT</vt:lpstr>
      <vt:lpstr>Cổng NOT</vt:lpstr>
      <vt:lpstr>Cổng NOT</vt:lpstr>
      <vt:lpstr>Cổng NOT</vt:lpstr>
      <vt:lpstr>Cổng NAND</vt:lpstr>
      <vt:lpstr>Cổng NAND</vt:lpstr>
      <vt:lpstr>Cổng NAND</vt:lpstr>
      <vt:lpstr>Cổng NOR</vt:lpstr>
      <vt:lpstr>Cổng NOR</vt:lpstr>
      <vt:lpstr>Cổng NOR</vt:lpstr>
      <vt:lpstr>Cổng XOR (Exclusive OR)</vt:lpstr>
      <vt:lpstr>Cổng XOR</vt:lpstr>
      <vt:lpstr>Cổng XOR</vt:lpstr>
      <vt:lpstr>Cổng XNOR (Exclusive NOR)</vt:lpstr>
      <vt:lpstr>Cổng XNOR</vt:lpstr>
      <vt:lpstr>Cổng XNOR</vt:lpstr>
      <vt:lpstr>Mạch so sánh nhị phân</vt:lpstr>
      <vt:lpstr>Mạch so sánh nhị phân</vt:lpstr>
      <vt:lpstr>Cổng XNOR</vt:lpstr>
      <vt:lpstr>Bộ hợp kênh</vt:lpstr>
      <vt:lpstr>Bộ hợp kênh</vt:lpstr>
      <vt:lpstr>Bộ hợp kênh</vt:lpstr>
      <vt:lpstr>Bộ hợp kênh</vt:lpstr>
      <vt:lpstr>Bộ PHÂN kênh</vt:lpstr>
      <vt:lpstr>Bộ phân kênh</vt:lpstr>
      <vt:lpstr>Bộ phân kênh</vt:lpstr>
      <vt:lpstr>Bộ phân kênh</vt:lpstr>
      <vt:lpstr>Bộ mã hóa nhị phân</vt:lpstr>
      <vt:lpstr>Bộ mã hóa ưu tiên</vt:lpstr>
      <vt:lpstr>Bộ mã hóa ưu tiên</vt:lpstr>
      <vt:lpstr>Bộ mã hóa ưu tiên</vt:lpstr>
      <vt:lpstr>Bộ mã hóa ưu tiên</vt:lpstr>
      <vt:lpstr>Bộ giải mã nhị phân</vt:lpstr>
      <vt:lpstr>Bộ giải mã nhị phân</vt:lpstr>
      <vt:lpstr>Bộ giải mã nhị phân</vt:lpstr>
      <vt:lpstr>Bộ giải mã hiển thị</vt:lpstr>
      <vt:lpstr>Bộ giải mã hiển thị</vt:lpstr>
      <vt:lpstr>Bộ giải mã hiển thị</vt:lpstr>
      <vt:lpstr>Bộ giải mã BCD</vt:lpstr>
      <vt:lpstr>Bộ giải mã BCD</vt:lpstr>
      <vt:lpstr>Bộ cộng nhị phân</vt:lpstr>
      <vt:lpstr>Bộ cộng nhị phân</vt:lpstr>
      <vt:lpstr>Bộ cộng nhị phân</vt:lpstr>
      <vt:lpstr>Bộ trừ nhị phân</vt:lpstr>
      <vt:lpstr>Bộ trừ nhị phân</vt:lpstr>
      <vt:lpstr>Bộ trừ nhị phân</vt:lpstr>
      <vt:lpstr>Bộ trừ nhị phân</vt:lpstr>
      <vt:lpstr>Truyền nhận dữ liệu</vt:lpstr>
      <vt:lpstr>Truyền nhận dữ liệu</vt:lpstr>
      <vt:lpstr>Bô đệm 3 trạng thái</vt:lpstr>
      <vt:lpstr>Vào ra 2 chiều có điều khiển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2020-07-02T07:50:56Z</dcterms:created>
  <dcterms:modified xsi:type="dcterms:W3CDTF">2020-08-04T09:16:05Z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